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10" r:id="rId3"/>
    <p:sldMasterId id="2147483698" r:id="rId4"/>
    <p:sldMasterId id="2147483672" r:id="rId5"/>
  </p:sldMasterIdLst>
  <p:notesMasterIdLst>
    <p:notesMasterId r:id="rId39"/>
  </p:notesMasterIdLst>
  <p:sldIdLst>
    <p:sldId id="352" r:id="rId6"/>
    <p:sldId id="355" r:id="rId7"/>
    <p:sldId id="262" r:id="rId8"/>
    <p:sldId id="323" r:id="rId9"/>
    <p:sldId id="363" r:id="rId10"/>
    <p:sldId id="356" r:id="rId11"/>
    <p:sldId id="325" r:id="rId12"/>
    <p:sldId id="326" r:id="rId13"/>
    <p:sldId id="357" r:id="rId14"/>
    <p:sldId id="329" r:id="rId15"/>
    <p:sldId id="330" r:id="rId16"/>
    <p:sldId id="364" r:id="rId17"/>
    <p:sldId id="358" r:id="rId18"/>
    <p:sldId id="333" r:id="rId19"/>
    <p:sldId id="359" r:id="rId20"/>
    <p:sldId id="336" r:id="rId21"/>
    <p:sldId id="365" r:id="rId22"/>
    <p:sldId id="360" r:id="rId23"/>
    <p:sldId id="340" r:id="rId24"/>
    <p:sldId id="366" r:id="rId25"/>
    <p:sldId id="361" r:id="rId26"/>
    <p:sldId id="341" r:id="rId27"/>
    <p:sldId id="367" r:id="rId28"/>
    <p:sldId id="344" r:id="rId29"/>
    <p:sldId id="369" r:id="rId30"/>
    <p:sldId id="370" r:id="rId31"/>
    <p:sldId id="362" r:id="rId32"/>
    <p:sldId id="342" r:id="rId33"/>
    <p:sldId id="346" r:id="rId34"/>
    <p:sldId id="371" r:id="rId35"/>
    <p:sldId id="343" r:id="rId36"/>
    <p:sldId id="372" r:id="rId37"/>
    <p:sldId id="353"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523"/>
    <a:srgbClr val="034A31"/>
    <a:srgbClr val="E48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145" autoAdjust="0"/>
  </p:normalViewPr>
  <p:slideViewPr>
    <p:cSldViewPr>
      <p:cViewPr varScale="1">
        <p:scale>
          <a:sx n="111" d="100"/>
          <a:sy n="111" d="100"/>
        </p:scale>
        <p:origin x="1284" y="150"/>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7513E-0773-41AB-A689-6B08D5B9C815}" type="datetimeFigureOut">
              <a:rPr lang="cs-CZ" smtClean="0"/>
              <a:t>09.02.2023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0D9FA-18E6-4B9F-9027-AA8F8EB4AA15}" type="slidenum">
              <a:rPr lang="cs-CZ" smtClean="0"/>
              <a:t>‹#›</a:t>
            </a:fld>
            <a:endParaRPr lang="cs-CZ"/>
          </a:p>
        </p:txBody>
      </p:sp>
    </p:spTree>
    <p:extLst>
      <p:ext uri="{BB962C8B-B14F-4D97-AF65-F5344CB8AC3E}">
        <p14:creationId xmlns:p14="http://schemas.microsoft.com/office/powerpoint/2010/main" val="31394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9" name="Obrázek 8"/>
          <p:cNvPicPr>
            <a:picLocks/>
          </p:cNvPicPr>
          <p:nvPr userDrawn="1"/>
        </p:nvPicPr>
        <p:blipFill rotWithShape="1">
          <a:blip r:embed="rId2">
            <a:extLst>
              <a:ext uri="{28A0092B-C50C-407E-A947-70E740481C1C}">
                <a14:useLocalDpi xmlns:a14="http://schemas.microsoft.com/office/drawing/2010/main" val="0"/>
              </a:ext>
            </a:extLst>
          </a:blip>
          <a:srcRect t="15290" b="15290"/>
          <a:stretch/>
        </p:blipFill>
        <p:spPr>
          <a:xfrm>
            <a:off x="0" y="1540800"/>
            <a:ext cx="9144000" cy="3240000"/>
          </a:xfrm>
          <a:prstGeom prst="rect">
            <a:avLst/>
          </a:prstGeom>
        </p:spPr>
      </p:pic>
      <p:pic>
        <p:nvPicPr>
          <p:cNvPr id="10" name="Obrázek 9"/>
          <p:cNvPicPr>
            <a:picLocks/>
          </p:cNvPicPr>
          <p:nvPr userDrawn="1"/>
        </p:nvPicPr>
        <p:blipFill>
          <a:blip r:embed="rId3"/>
          <a:stretch>
            <a:fillRect/>
          </a:stretch>
        </p:blipFill>
        <p:spPr>
          <a:xfrm>
            <a:off x="0" y="6579035"/>
            <a:ext cx="9144000" cy="72000"/>
          </a:xfrm>
          <a:prstGeom prst="rect">
            <a:avLst/>
          </a:prstGeom>
        </p:spPr>
      </p:pic>
      <p:sp>
        <p:nvSpPr>
          <p:cNvPr id="11" name="Obdélník 10"/>
          <p:cNvSpPr/>
          <p:nvPr userDrawn="1"/>
        </p:nvSpPr>
        <p:spPr>
          <a:xfrm>
            <a:off x="0" y="1322977"/>
            <a:ext cx="9144000" cy="3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userDrawn="1"/>
        </p:nvSpPr>
        <p:spPr>
          <a:xfrm>
            <a:off x="0" y="908972"/>
            <a:ext cx="9144000" cy="426646"/>
          </a:xfrm>
          <a:prstGeom prst="rect">
            <a:avLst/>
          </a:prstGeom>
          <a:noFill/>
        </p:spPr>
        <p:txBody>
          <a:bodyPr wrap="square" lIns="216000" tIns="72000" rtlCol="0">
            <a:spAutoFit/>
          </a:bodyPr>
          <a:lstStyle/>
          <a:p>
            <a:pPr algn="just"/>
            <a:r>
              <a:rPr lang="cs-CZ" sz="2000" i="1" spc="800" dirty="0">
                <a:solidFill>
                  <a:srgbClr val="034A31"/>
                </a:solidFill>
                <a:latin typeface="Verdana" panose="020B0604030504040204" pitchFamily="34" charset="0"/>
                <a:ea typeface="Verdana" panose="020B0604030504040204" pitchFamily="34" charset="0"/>
                <a:cs typeface="Verdana" panose="020B0604030504040204" pitchFamily="34" charset="0"/>
              </a:rPr>
              <a:t>Pomáháme českému zemědělství</a:t>
            </a:r>
          </a:p>
        </p:txBody>
      </p:sp>
      <p:grpSp>
        <p:nvGrpSpPr>
          <p:cNvPr id="3" name="Skupina 2"/>
          <p:cNvGrpSpPr/>
          <p:nvPr userDrawn="1"/>
        </p:nvGrpSpPr>
        <p:grpSpPr>
          <a:xfrm>
            <a:off x="0" y="4959033"/>
            <a:ext cx="9144000" cy="1440000"/>
            <a:chOff x="0" y="4959033"/>
            <a:chExt cx="9144000" cy="1440000"/>
          </a:xfrm>
        </p:grpSpPr>
        <p:sp>
          <p:nvSpPr>
            <p:cNvPr id="13" name="Obdélník 12"/>
            <p:cNvSpPr/>
            <p:nvPr userDrawn="1"/>
          </p:nvSpPr>
          <p:spPr>
            <a:xfrm>
              <a:off x="0" y="4959033"/>
              <a:ext cx="2232000" cy="1440000"/>
            </a:xfrm>
            <a:prstGeom prst="rect">
              <a:avLst/>
            </a:prstGeom>
            <a:blipFill dpi="0" rotWithShape="1">
              <a:blip r:embed="rId4">
                <a:extLst>
                  <a:ext uri="{28A0092B-C50C-407E-A947-70E740481C1C}">
                    <a14:useLocalDpi xmlns:a14="http://schemas.microsoft.com/office/drawing/2010/main" val="0"/>
                  </a:ext>
                </a:extLst>
              </a:blip>
              <a:srcRect/>
              <a:stretch>
                <a:fillRect l="-7347" r="-73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userDrawn="1"/>
          </p:nvSpPr>
          <p:spPr>
            <a:xfrm>
              <a:off x="6912000" y="4959033"/>
              <a:ext cx="2232000" cy="1440000"/>
            </a:xfrm>
            <a:prstGeom prst="rect">
              <a:avLst/>
            </a:prstGeom>
            <a:blipFill dpi="0" rotWithShape="1">
              <a:blip r:embed="rId5">
                <a:extLst>
                  <a:ext uri="{28A0092B-C50C-407E-A947-70E740481C1C}">
                    <a14:useLocalDpi xmlns:a14="http://schemas.microsoft.com/office/drawing/2010/main" val="0"/>
                  </a:ext>
                </a:extLst>
              </a:blip>
              <a:srcRect/>
              <a:stretch>
                <a:fillRect l="-18503" r="-185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userDrawn="1"/>
          </p:nvSpPr>
          <p:spPr>
            <a:xfrm>
              <a:off x="2304000" y="4959033"/>
              <a:ext cx="2232000" cy="1440000"/>
            </a:xfrm>
            <a:prstGeom prst="rect">
              <a:avLst/>
            </a:prstGeom>
            <a:blipFill dpi="0" rotWithShape="1">
              <a:blip r:embed="rId6">
                <a:extLst>
                  <a:ext uri="{28A0092B-C50C-407E-A947-70E740481C1C}">
                    <a14:useLocalDpi xmlns:a14="http://schemas.microsoft.com/office/drawing/2010/main" val="0"/>
                  </a:ext>
                </a:extLst>
              </a:blip>
              <a:srcRect/>
              <a:stretch>
                <a:fillRect t="-9663" b="-96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userDrawn="1"/>
          </p:nvSpPr>
          <p:spPr>
            <a:xfrm>
              <a:off x="4608000" y="4959033"/>
              <a:ext cx="2232000" cy="1440000"/>
            </a:xfrm>
            <a:prstGeom prst="rect">
              <a:avLst/>
            </a:prstGeom>
            <a:blipFill dpi="0" rotWithShape="1">
              <a:blip r:embed="rId7" cstate="print">
                <a:extLst>
                  <a:ext uri="{28A0092B-C50C-407E-A947-70E740481C1C}">
                    <a14:useLocalDpi xmlns:a14="http://schemas.microsoft.com/office/drawing/2010/main" val="0"/>
                  </a:ext>
                </a:extLst>
              </a:blip>
              <a:srcRect/>
              <a:stretch>
                <a:fillRect t="-8091" b="-80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7" name="Obrázek 16"/>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230802" y="184528"/>
            <a:ext cx="2592000" cy="724472"/>
          </a:xfrm>
          <a:prstGeom prst="rect">
            <a:avLst/>
          </a:prstGeom>
        </p:spPr>
      </p:pic>
      <p:sp>
        <p:nvSpPr>
          <p:cNvPr id="4" name="Zástupný symbol pro text 3"/>
          <p:cNvSpPr>
            <a:spLocks noGrp="1"/>
          </p:cNvSpPr>
          <p:nvPr userDrawn="1">
            <p:ph type="body" sz="quarter" idx="10" hasCustomPrompt="1"/>
          </p:nvPr>
        </p:nvSpPr>
        <p:spPr>
          <a:xfrm>
            <a:off x="2890651" y="1988840"/>
            <a:ext cx="6145845" cy="1152128"/>
          </a:xfrm>
          <a:prstGeom prst="rect">
            <a:avLst/>
          </a:prstGeom>
          <a:noFill/>
          <a:ln>
            <a:noFill/>
          </a:ln>
        </p:spPr>
        <p:txBody>
          <a:bodyPr/>
          <a:lstStyle>
            <a:lvl1pPr marL="0" indent="0">
              <a:buFontTx/>
              <a:buNone/>
              <a:defRPr sz="2800" b="1" cap="all" baseline="0">
                <a:ln w="12700">
                  <a:solidFill>
                    <a:schemeClr val="bg1">
                      <a:lumMod val="95000"/>
                    </a:schemeClr>
                  </a:solidFill>
                </a:ln>
                <a:solidFill>
                  <a:srgbClr val="034A31"/>
                </a:solidFill>
                <a:latin typeface="Verdana" panose="020B0604030504040204" pitchFamily="34" charset="0"/>
                <a:ea typeface="Verdana" panose="020B0604030504040204" pitchFamily="34" charset="0"/>
                <a:cs typeface="Verdana" panose="020B0604030504040204" pitchFamily="34" charset="0"/>
              </a:defRPr>
            </a:lvl1pPr>
          </a:lstStyle>
          <a:p>
            <a:pPr lvl="0"/>
            <a:r>
              <a:rPr lang="cs-CZ" dirty="0"/>
              <a:t>Kliknutím vložíte nadpis </a:t>
            </a:r>
          </a:p>
        </p:txBody>
      </p:sp>
    </p:spTree>
    <p:extLst>
      <p:ext uri="{BB962C8B-B14F-4D97-AF65-F5344CB8AC3E}">
        <p14:creationId xmlns:p14="http://schemas.microsoft.com/office/powerpoint/2010/main" val="48145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4424B99-5B04-4352-A74E-9A507B482688}" type="datetimeFigureOut">
              <a:rPr lang="cs-CZ" smtClean="0"/>
              <a:t>09.02.2023</a:t>
            </a:fld>
            <a:endParaRPr lang="cs-CZ"/>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124379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4424B99-5B04-4352-A74E-9A507B482688}" type="datetimeFigureOut">
              <a:rPr lang="cs-CZ" smtClean="0"/>
              <a:t>09.02.2023</a:t>
            </a:fld>
            <a:endParaRPr lang="cs-CZ"/>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247331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4424B99-5B04-4352-A74E-9A507B482688}" type="datetimeFigureOut">
              <a:rPr lang="cs-CZ" smtClean="0"/>
              <a:t>09.02.2023</a:t>
            </a:fld>
            <a:endParaRPr lang="cs-CZ"/>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303923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5400" b="1" cap="none"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500" b="1">
                <a:solidFill>
                  <a:schemeClr val="accent2">
                    <a:lumMod val="75000"/>
                  </a:schemeClr>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4289334"/>
            <a:ext cx="895401" cy="640080"/>
          </a:xfrm>
        </p:spPr>
        <p:txBody>
          <a:bodyPr/>
          <a:lstStyle>
            <a:lvl1pPr>
              <a:defRPr sz="2100" b="1"/>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66065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5" name="Zástupný symbol pro zápatí 4"/>
          <p:cNvSpPr>
            <a:spLocks noGrp="1"/>
          </p:cNvSpPr>
          <p:nvPr>
            <p:ph type="ftr" sz="quarter" idx="11"/>
          </p:nvPr>
        </p:nvSpPr>
        <p:spPr>
          <a:xfrm>
            <a:off x="3028950" y="6356350"/>
            <a:ext cx="30861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1783984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a:prstGeom prst="rect">
            <a:avLst/>
          </a:prstGeo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5" name="Zástupný symbol pro zápatí 4"/>
          <p:cNvSpPr>
            <a:spLocks noGrp="1"/>
          </p:cNvSpPr>
          <p:nvPr>
            <p:ph type="ftr" sz="quarter" idx="11"/>
          </p:nvPr>
        </p:nvSpPr>
        <p:spPr>
          <a:xfrm>
            <a:off x="3028950" y="6356350"/>
            <a:ext cx="30861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2134122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5"/>
            <a:ext cx="7886700" cy="1325563"/>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6" name="Zástupný symbol pro zápatí 5"/>
          <p:cNvSpPr>
            <a:spLocks noGrp="1"/>
          </p:cNvSpPr>
          <p:nvPr>
            <p:ph type="ftr" sz="quarter" idx="11"/>
          </p:nvPr>
        </p:nvSpPr>
        <p:spPr>
          <a:xfrm>
            <a:off x="3028950" y="6356350"/>
            <a:ext cx="30861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119892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a:prstGeom prst="rect">
            <a:avLst/>
          </a:prstGeo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8" name="Zástupný symbol pro zápatí 7"/>
          <p:cNvSpPr>
            <a:spLocks noGrp="1"/>
          </p:cNvSpPr>
          <p:nvPr>
            <p:ph type="ftr" sz="quarter" idx="11"/>
          </p:nvPr>
        </p:nvSpPr>
        <p:spPr>
          <a:xfrm>
            <a:off x="3028950" y="6356350"/>
            <a:ext cx="30861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1195991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5"/>
            <a:ext cx="7886700" cy="1325563"/>
          </a:xfrm>
          <a:prstGeom prst="rect">
            <a:avLst/>
          </a:prstGeom>
        </p:spPr>
        <p:txBody>
          <a:bodyPr/>
          <a:lstStyle/>
          <a:p>
            <a:r>
              <a:rPr lang="cs-CZ"/>
              <a:t>Kliknutím lze upravit styl.</a:t>
            </a:r>
          </a:p>
        </p:txBody>
      </p:sp>
      <p:sp>
        <p:nvSpPr>
          <p:cNvPr id="3" name="Zástupný symbol pro datum 2"/>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4" name="Zástupný symbol pro zápatí 3"/>
          <p:cNvSpPr>
            <a:spLocks noGrp="1"/>
          </p:cNvSpPr>
          <p:nvPr>
            <p:ph type="ftr" sz="quarter" idx="11"/>
          </p:nvPr>
        </p:nvSpPr>
        <p:spPr>
          <a:xfrm>
            <a:off x="3028950" y="6356350"/>
            <a:ext cx="30861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583085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3" name="Zástupný symbol pro zápatí 2"/>
          <p:cNvSpPr>
            <a:spLocks noGrp="1"/>
          </p:cNvSpPr>
          <p:nvPr>
            <p:ph type="ftr" sz="quarter" idx="11"/>
          </p:nvPr>
        </p:nvSpPr>
        <p:spPr>
          <a:xfrm>
            <a:off x="3028950" y="6356350"/>
            <a:ext cx="30861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355032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0" y="100066"/>
            <a:ext cx="8640000" cy="432000"/>
          </a:xfrm>
          <a:prstGeom prst="rect">
            <a:avLst/>
          </a:prstGeom>
        </p:spPr>
        <p:txBody>
          <a:bodyPr tIns="108000">
            <a:normAutofit/>
          </a:bodyPr>
          <a:lstStyle>
            <a:lvl1pPr>
              <a:defRPr sz="1800">
                <a:solidFill>
                  <a:srgbClr val="F36523"/>
                </a:solidFill>
                <a:latin typeface="Verdana" panose="020B0604030504040204" pitchFamily="34" charset="0"/>
                <a:ea typeface="Verdana" panose="020B0604030504040204" pitchFamily="34" charset="0"/>
                <a:cs typeface="Verdana" panose="020B0604030504040204" pitchFamily="34" charset="0"/>
              </a:defRPr>
            </a:lvl1pPr>
          </a:lstStyle>
          <a:p>
            <a:r>
              <a:rPr lang="cs-CZ" dirty="0"/>
              <a:t>Kliknutím vložíte nadpis. </a:t>
            </a:r>
            <a:endParaRPr lang="en-US" dirty="0"/>
          </a:p>
        </p:txBody>
      </p:sp>
      <p:sp>
        <p:nvSpPr>
          <p:cNvPr id="3" name="Content Placeholder 2"/>
          <p:cNvSpPr>
            <a:spLocks noGrp="1"/>
          </p:cNvSpPr>
          <p:nvPr>
            <p:ph idx="1" hasCustomPrompt="1"/>
          </p:nvPr>
        </p:nvSpPr>
        <p:spPr>
          <a:xfrm>
            <a:off x="252000" y="728133"/>
            <a:ext cx="8640000" cy="5580899"/>
          </a:xfrm>
          <a:prstGeom prst="rect">
            <a:avLst/>
          </a:prstGeom>
        </p:spPr>
        <p:txBody>
          <a:bodyPr/>
          <a:lstStyle>
            <a:lvl1pPr marL="0" indent="0">
              <a:buFontTx/>
              <a:buNone/>
              <a:defRPr sz="16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cs-CZ" dirty="0"/>
              <a:t>Kliknutím vložíte text.</a:t>
            </a:r>
          </a:p>
          <a:p>
            <a:pPr lvl="1"/>
            <a:endParaRPr lang="en-US" dirty="0"/>
          </a:p>
        </p:txBody>
      </p:sp>
      <p:sp>
        <p:nvSpPr>
          <p:cNvPr id="8" name="Obdélník 7"/>
          <p:cNvSpPr/>
          <p:nvPr userDrawn="1"/>
        </p:nvSpPr>
        <p:spPr>
          <a:xfrm>
            <a:off x="252000" y="515132"/>
            <a:ext cx="8640000" cy="3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p:cNvPicPr>
            <a:picLocks/>
          </p:cNvPicPr>
          <p:nvPr userDrawn="1"/>
        </p:nvPicPr>
        <p:blipFill>
          <a:blip r:embed="rId2"/>
          <a:stretch>
            <a:fillRect/>
          </a:stretch>
        </p:blipFill>
        <p:spPr>
          <a:xfrm>
            <a:off x="251952" y="6489034"/>
            <a:ext cx="8640000" cy="72000"/>
          </a:xfrm>
          <a:prstGeom prst="rect">
            <a:avLst/>
          </a:prstGeom>
        </p:spPr>
      </p:pic>
    </p:spTree>
    <p:extLst>
      <p:ext uri="{BB962C8B-B14F-4D97-AF65-F5344CB8AC3E}">
        <p14:creationId xmlns:p14="http://schemas.microsoft.com/office/powerpoint/2010/main" val="1838826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a:prstGeom prst="rect">
            <a:avLst/>
          </a:prstGeo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6" name="Zástupný symbol pro zápatí 5"/>
          <p:cNvSpPr>
            <a:spLocks noGrp="1"/>
          </p:cNvSpPr>
          <p:nvPr>
            <p:ph type="ftr" sz="quarter" idx="11"/>
          </p:nvPr>
        </p:nvSpPr>
        <p:spPr>
          <a:xfrm>
            <a:off x="3028950" y="6356350"/>
            <a:ext cx="30861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1471422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a:prstGeom prst="rect">
            <a:avLst/>
          </a:prstGeo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6" name="Zástupný symbol pro zápatí 5"/>
          <p:cNvSpPr>
            <a:spLocks noGrp="1"/>
          </p:cNvSpPr>
          <p:nvPr>
            <p:ph type="ftr" sz="quarter" idx="11"/>
          </p:nvPr>
        </p:nvSpPr>
        <p:spPr>
          <a:xfrm>
            <a:off x="3028950" y="6356350"/>
            <a:ext cx="30861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68940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5"/>
            <a:ext cx="7886700" cy="1325563"/>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a:xfrm>
            <a:off x="628650" y="1825625"/>
            <a:ext cx="7886700" cy="4351338"/>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5" name="Zástupný symbol pro zápatí 4"/>
          <p:cNvSpPr>
            <a:spLocks noGrp="1"/>
          </p:cNvSpPr>
          <p:nvPr>
            <p:ph type="ftr" sz="quarter" idx="11"/>
          </p:nvPr>
        </p:nvSpPr>
        <p:spPr>
          <a:xfrm>
            <a:off x="3028950" y="6356350"/>
            <a:ext cx="30861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2511934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6356350"/>
            <a:ext cx="2057400" cy="365125"/>
          </a:xfrm>
          <a:prstGeom prst="rect">
            <a:avLst/>
          </a:prstGeom>
        </p:spPr>
        <p:txBody>
          <a:bodyPr/>
          <a:lstStyle/>
          <a:p>
            <a:fld id="{7E44D577-1D18-4DBB-A534-01F1A85CDF52}" type="datetimeFigureOut">
              <a:rPr lang="cs-CZ" smtClean="0"/>
              <a:t>09.02.2023</a:t>
            </a:fld>
            <a:endParaRPr lang="cs-CZ"/>
          </a:p>
        </p:txBody>
      </p:sp>
      <p:sp>
        <p:nvSpPr>
          <p:cNvPr id="5" name="Zástupný symbol pro zápatí 4"/>
          <p:cNvSpPr>
            <a:spLocks noGrp="1"/>
          </p:cNvSpPr>
          <p:nvPr>
            <p:ph type="ftr" sz="quarter" idx="11"/>
          </p:nvPr>
        </p:nvSpPr>
        <p:spPr>
          <a:xfrm>
            <a:off x="3028950" y="6356350"/>
            <a:ext cx="30861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6356350"/>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4075900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D81E9A85-4C8A-4A6B-BF64-6E7079A53DC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242859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81E9A85-4C8A-4A6B-BF64-6E7079A53DC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3813596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81E9A85-4C8A-4A6B-BF64-6E7079A53DC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237934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81E9A85-4C8A-4A6B-BF64-6E7079A53DC7}" type="datetimeFigureOut">
              <a:rPr lang="cs-CZ" smtClean="0"/>
              <a:t>09.02.2023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1638765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81E9A85-4C8A-4A6B-BF64-6E7079A53DC7}" type="datetimeFigureOut">
              <a:rPr lang="cs-CZ" smtClean="0"/>
              <a:t>09.02.2023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58798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81E9A85-4C8A-4A6B-BF64-6E7079A53DC7}" type="datetimeFigureOut">
              <a:rPr lang="cs-CZ" smtClean="0"/>
              <a:t>09.02.2023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142050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0" y="735335"/>
            <a:ext cx="8640000" cy="432000"/>
          </a:xfrm>
          <a:prstGeom prst="rect">
            <a:avLst/>
          </a:prstGeom>
        </p:spPr>
        <p:txBody>
          <a:bodyPr tIns="108000">
            <a:normAutofit/>
          </a:bodyPr>
          <a:lstStyle>
            <a:lvl1pPr>
              <a:defRPr sz="1800">
                <a:solidFill>
                  <a:srgbClr val="F36523"/>
                </a:solidFill>
                <a:latin typeface="Verdana" panose="020B0604030504040204" pitchFamily="34" charset="0"/>
                <a:ea typeface="Verdana" panose="020B0604030504040204" pitchFamily="34" charset="0"/>
                <a:cs typeface="Verdana" panose="020B0604030504040204" pitchFamily="34" charset="0"/>
              </a:defRPr>
            </a:lvl1pPr>
          </a:lstStyle>
          <a:p>
            <a:r>
              <a:rPr lang="cs-CZ" dirty="0"/>
              <a:t>Kliknutím vložíte nadpis. </a:t>
            </a:r>
            <a:endParaRPr lang="en-US" dirty="0"/>
          </a:p>
        </p:txBody>
      </p:sp>
      <p:sp>
        <p:nvSpPr>
          <p:cNvPr id="3" name="Content Placeholder 2"/>
          <p:cNvSpPr>
            <a:spLocks noGrp="1"/>
          </p:cNvSpPr>
          <p:nvPr>
            <p:ph idx="1" hasCustomPrompt="1"/>
          </p:nvPr>
        </p:nvSpPr>
        <p:spPr>
          <a:xfrm>
            <a:off x="252000" y="1268999"/>
            <a:ext cx="8640000" cy="5040033"/>
          </a:xfrm>
          <a:prstGeom prst="rect">
            <a:avLst/>
          </a:prstGeom>
        </p:spPr>
        <p:txBody>
          <a:bodyPr/>
          <a:lstStyle>
            <a:lvl1pPr marL="0" indent="0">
              <a:buFontTx/>
              <a:buNone/>
              <a:defRPr sz="16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cs-CZ" dirty="0"/>
              <a:t>Kliknutím vložíte text.</a:t>
            </a:r>
          </a:p>
          <a:p>
            <a:pPr lvl="1"/>
            <a:endParaRPr lang="en-US" dirty="0"/>
          </a:p>
        </p:txBody>
      </p:sp>
      <p:sp>
        <p:nvSpPr>
          <p:cNvPr id="8" name="Obdélník 7"/>
          <p:cNvSpPr/>
          <p:nvPr userDrawn="1"/>
        </p:nvSpPr>
        <p:spPr>
          <a:xfrm>
            <a:off x="252000" y="690868"/>
            <a:ext cx="8640000" cy="3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Obrázek 8"/>
          <p:cNvPicPr>
            <a:picLocks/>
          </p:cNvPicPr>
          <p:nvPr userDrawn="1"/>
        </p:nvPicPr>
        <p:blipFill>
          <a:blip r:embed="rId2"/>
          <a:stretch>
            <a:fillRect/>
          </a:stretch>
        </p:blipFill>
        <p:spPr>
          <a:xfrm>
            <a:off x="252000" y="6489034"/>
            <a:ext cx="8640000" cy="72000"/>
          </a:xfrm>
          <a:prstGeom prst="rect">
            <a:avLst/>
          </a:prstGeom>
        </p:spPr>
      </p:pic>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868" y="230484"/>
            <a:ext cx="1711452" cy="318516"/>
          </a:xfrm>
          <a:prstGeom prst="rect">
            <a:avLst/>
          </a:prstGeom>
        </p:spPr>
      </p:pic>
    </p:spTree>
    <p:extLst>
      <p:ext uri="{BB962C8B-B14F-4D97-AF65-F5344CB8AC3E}">
        <p14:creationId xmlns:p14="http://schemas.microsoft.com/office/powerpoint/2010/main" val="267405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81E9A85-4C8A-4A6B-BF64-6E7079A53DC7}" type="datetimeFigureOut">
              <a:rPr lang="cs-CZ" smtClean="0"/>
              <a:t>09.02.2023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2778222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81E9A85-4C8A-4A6B-BF64-6E7079A53DC7}" type="datetimeFigureOut">
              <a:rPr lang="cs-CZ" smtClean="0"/>
              <a:t>09.02.2023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2655313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81E9A85-4C8A-4A6B-BF64-6E7079A53DC7}" type="datetimeFigureOut">
              <a:rPr lang="cs-CZ" smtClean="0"/>
              <a:t>09.02.2023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4235964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81E9A85-4C8A-4A6B-BF64-6E7079A53DC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336490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81E9A85-4C8A-4A6B-BF64-6E7079A53DC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160370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9DA84BF-BD80-4597-9FD6-F480A782CDBC}"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3151465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DA84BF-BD80-4597-9FD6-F480A782CDBC}"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62778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9DA84BF-BD80-4597-9FD6-F480A782CDBC}"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1127419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9DA84BF-BD80-4597-9FD6-F480A782CDBC}" type="datetimeFigureOut">
              <a:rPr lang="cs-CZ" smtClean="0"/>
              <a:t>09.02.2023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3761323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9DA84BF-BD80-4597-9FD6-F480A782CDBC}" type="datetimeFigureOut">
              <a:rPr lang="cs-CZ" smtClean="0"/>
              <a:t>09.02.2023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13715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4424B99-5B04-4352-A74E-9A507B482688}" type="datetimeFigureOut">
              <a:rPr lang="cs-CZ" smtClean="0"/>
              <a:t>09.02.2023</a:t>
            </a:fld>
            <a:endParaRPr lang="cs-CZ"/>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2763366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9DA84BF-BD80-4597-9FD6-F480A782CDBC}" type="datetimeFigureOut">
              <a:rPr lang="cs-CZ" smtClean="0"/>
              <a:t>09.02.2023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482912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DA84BF-BD80-4597-9FD6-F480A782CDBC}" type="datetimeFigureOut">
              <a:rPr lang="cs-CZ" smtClean="0"/>
              <a:t>09.02.2023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3301496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DA84BF-BD80-4597-9FD6-F480A782CDBC}" type="datetimeFigureOut">
              <a:rPr lang="cs-CZ" smtClean="0"/>
              <a:t>09.02.2023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266054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DA84BF-BD80-4597-9FD6-F480A782CDBC}" type="datetimeFigureOut">
              <a:rPr lang="cs-CZ" smtClean="0"/>
              <a:t>09.02.2023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592109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DA84BF-BD80-4597-9FD6-F480A782CDBC}"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106274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DA84BF-BD80-4597-9FD6-F480A782CDBC}"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4081846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67145DF6-9E99-4B85-999E-5A89F67DF7D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1302678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7145DF6-9E99-4B85-999E-5A89F67DF7D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937301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67145DF6-9E99-4B85-999E-5A89F67DF7D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481641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7145DF6-9E99-4B85-999E-5A89F67DF7D7}" type="datetimeFigureOut">
              <a:rPr lang="cs-CZ" smtClean="0"/>
              <a:t>09.02.2023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88282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4424B99-5B04-4352-A74E-9A507B482688}" type="datetimeFigureOut">
              <a:rPr lang="cs-CZ" smtClean="0"/>
              <a:t>09.02.2023</a:t>
            </a:fld>
            <a:endParaRPr lang="cs-CZ"/>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1959043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7145DF6-9E99-4B85-999E-5A89F67DF7D7}" type="datetimeFigureOut">
              <a:rPr lang="cs-CZ" smtClean="0"/>
              <a:t>09.02.2023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2087486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7145DF6-9E99-4B85-999E-5A89F67DF7D7}" type="datetimeFigureOut">
              <a:rPr lang="cs-CZ" smtClean="0"/>
              <a:t>09.02.2023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523173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7145DF6-9E99-4B85-999E-5A89F67DF7D7}" type="datetimeFigureOut">
              <a:rPr lang="cs-CZ" smtClean="0"/>
              <a:t>09.02.2023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277899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7145DF6-9E99-4B85-999E-5A89F67DF7D7}" type="datetimeFigureOut">
              <a:rPr lang="cs-CZ" smtClean="0"/>
              <a:t>09.02.2023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1437622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7145DF6-9E99-4B85-999E-5A89F67DF7D7}" type="datetimeFigureOut">
              <a:rPr lang="cs-CZ" smtClean="0"/>
              <a:t>09.02.2023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701463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7145DF6-9E99-4B85-999E-5A89F67DF7D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686024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7145DF6-9E99-4B85-999E-5A89F67DF7D7}" type="datetimeFigureOut">
              <a:rPr lang="cs-CZ" smtClean="0"/>
              <a:t>09.02.2023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37414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4424B99-5B04-4352-A74E-9A507B482688}" type="datetimeFigureOut">
              <a:rPr lang="cs-CZ" smtClean="0"/>
              <a:t>09.02.2023</a:t>
            </a:fld>
            <a:endParaRPr lang="cs-CZ"/>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cs-CZ"/>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337713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cs-CZ"/>
              <a:t>Kliknutím lze upravit styl.</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4424B99-5B04-4352-A74E-9A507B482688}" type="datetimeFigureOut">
              <a:rPr lang="cs-CZ" smtClean="0"/>
              <a:t>09.02.2023</a:t>
            </a:fld>
            <a:endParaRPr lang="cs-CZ"/>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cs-CZ"/>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48334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4424B99-5B04-4352-A74E-9A507B482688}" type="datetimeFigureOut">
              <a:rPr lang="cs-CZ" smtClean="0"/>
              <a:t>09.02.2023</a:t>
            </a:fld>
            <a:endParaRPr lang="cs-CZ"/>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cs-CZ"/>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71532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4424B99-5B04-4352-A74E-9A507B482688}" type="datetimeFigureOut">
              <a:rPr lang="cs-CZ" smtClean="0"/>
              <a:t>09.02.2023</a:t>
            </a:fld>
            <a:endParaRPr lang="cs-CZ"/>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295900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208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7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164795"/>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E9A85-4C8A-4A6B-BF64-6E7079A53DC7}" type="datetimeFigureOut">
              <a:rPr lang="cs-CZ" smtClean="0"/>
              <a:t>09.02.2023</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9DC50-95FA-48C2-9278-3B0D5B85A317}" type="slidenum">
              <a:rPr lang="cs-CZ" smtClean="0"/>
              <a:t>‹#›</a:t>
            </a:fld>
            <a:endParaRPr lang="cs-CZ"/>
          </a:p>
        </p:txBody>
      </p:sp>
    </p:spTree>
    <p:extLst>
      <p:ext uri="{BB962C8B-B14F-4D97-AF65-F5344CB8AC3E}">
        <p14:creationId xmlns:p14="http://schemas.microsoft.com/office/powerpoint/2010/main" val="8715679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A84BF-BD80-4597-9FD6-F480A782CDBC}" type="datetimeFigureOut">
              <a:rPr lang="cs-CZ" smtClean="0"/>
              <a:t>09.02.2023</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7E486-F2D2-4E2E-8FBA-F5E422DEA3F5}" type="slidenum">
              <a:rPr lang="cs-CZ" smtClean="0"/>
              <a:t>‹#›</a:t>
            </a:fld>
            <a:endParaRPr lang="cs-CZ"/>
          </a:p>
        </p:txBody>
      </p:sp>
    </p:spTree>
    <p:extLst>
      <p:ext uri="{BB962C8B-B14F-4D97-AF65-F5344CB8AC3E}">
        <p14:creationId xmlns:p14="http://schemas.microsoft.com/office/powerpoint/2010/main" val="3226716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45DF6-9E99-4B85-999E-5A89F67DF7D7}" type="datetimeFigureOut">
              <a:rPr lang="cs-CZ" smtClean="0"/>
              <a:t>09.02.2023</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6436D-9CB2-4F76-BD1D-603696250F7D}" type="slidenum">
              <a:rPr lang="cs-CZ" smtClean="0"/>
              <a:t>‹#›</a:t>
            </a:fld>
            <a:endParaRPr lang="cs-CZ"/>
          </a:p>
        </p:txBody>
      </p:sp>
    </p:spTree>
    <p:extLst>
      <p:ext uri="{BB962C8B-B14F-4D97-AF65-F5344CB8AC3E}">
        <p14:creationId xmlns:p14="http://schemas.microsoft.com/office/powerpoint/2010/main" val="3099935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PC2\Desktop\fotky\vernirovice.jpg"/>
          <p:cNvPicPr>
            <a:picLocks noChangeAspect="1"/>
          </p:cNvPicPr>
          <p:nvPr/>
        </p:nvPicPr>
        <p:blipFill>
          <a:blip r:embed="rId2" cstate="print"/>
          <a:srcRect l="1045" t="12169" r="10088" b="13787"/>
          <a:stretch>
            <a:fillRect/>
          </a:stretch>
        </p:blipFill>
        <p:spPr>
          <a:xfrm>
            <a:off x="-743551" y="864320"/>
            <a:ext cx="10685104" cy="5993680"/>
          </a:xfrm>
          <a:prstGeom prst="rect">
            <a:avLst/>
          </a:prstGeom>
          <a:noFill/>
          <a:ln cap="flat">
            <a:noFill/>
          </a:ln>
        </p:spPr>
      </p:pic>
      <p:sp>
        <p:nvSpPr>
          <p:cNvPr id="3" name="Obdélník 4"/>
          <p:cNvSpPr/>
          <p:nvPr/>
        </p:nvSpPr>
        <p:spPr>
          <a:xfrm>
            <a:off x="1493657" y="4345254"/>
            <a:ext cx="6210687" cy="1549847"/>
          </a:xfrm>
          <a:prstGeom prst="rect">
            <a:avLst/>
          </a:prstGeom>
          <a:solidFill>
            <a:srgbClr val="E7E6E6">
              <a:alpha val="72000"/>
            </a:srgbClr>
          </a:solidFill>
          <a:ln w="12701" cap="flat">
            <a:solidFill>
              <a:srgbClr val="767171"/>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r>
              <a:rPr lang="cs-CZ" sz="3750" b="1" dirty="0">
                <a:solidFill>
                  <a:srgbClr val="000000"/>
                </a:solidFill>
                <a:latin typeface="Calibri"/>
              </a:rPr>
              <a:t>MAS Šumperský venkov   </a:t>
            </a:r>
          </a:p>
        </p:txBody>
      </p:sp>
      <p:pic>
        <p:nvPicPr>
          <p:cNvPr id="4" name="Picture 4" descr="Šumperský venkov"/>
          <p:cNvPicPr>
            <a:picLocks noChangeAspect="1"/>
          </p:cNvPicPr>
          <p:nvPr/>
        </p:nvPicPr>
        <p:blipFill>
          <a:blip r:embed="rId3" cstate="print"/>
          <a:srcRect/>
          <a:stretch>
            <a:fillRect/>
          </a:stretch>
        </p:blipFill>
        <p:spPr>
          <a:xfrm>
            <a:off x="7002272" y="4728482"/>
            <a:ext cx="1077310" cy="1131178"/>
          </a:xfrm>
          <a:prstGeom prst="rect">
            <a:avLst/>
          </a:prstGeom>
          <a:noFill/>
          <a:ln cap="flat">
            <a:noFill/>
          </a:ln>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17828"/>
            <a:ext cx="4561833" cy="752080"/>
          </a:xfrm>
          <a:prstGeom prst="rect">
            <a:avLst/>
          </a:prstGeom>
        </p:spPr>
      </p:pic>
    </p:spTree>
    <p:extLst>
      <p:ext uri="{BB962C8B-B14F-4D97-AF65-F5344CB8AC3E}">
        <p14:creationId xmlns:p14="http://schemas.microsoft.com/office/powerpoint/2010/main" val="386056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b) Mateřské a základní školy</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1" dirty="0">
                <a:solidFill>
                  <a:schemeClr val="tx1"/>
                </a:solidFill>
                <a:latin typeface="+mn-lt"/>
              </a:rPr>
              <a:t>Investice do mateřských a základních škol nenavyšující kapacitu zařízení</a:t>
            </a:r>
          </a:p>
          <a:p>
            <a:pPr algn="just"/>
            <a:r>
              <a:rPr lang="cs-CZ" sz="2000" b="0" i="0" u="none" strike="noStrike" baseline="0" dirty="0">
                <a:solidFill>
                  <a:schemeClr val="tx1"/>
                </a:solidFill>
                <a:latin typeface="+mn-lt"/>
              </a:rPr>
              <a:t>Žadatelem je:</a:t>
            </a:r>
          </a:p>
          <a:p>
            <a:pPr algn="just"/>
            <a:r>
              <a:rPr lang="cs-CZ" sz="2000" b="0" i="0" u="none" strike="noStrike" baseline="0" dirty="0">
                <a:solidFill>
                  <a:schemeClr val="tx1"/>
                </a:solidFill>
                <a:latin typeface="+mn-lt"/>
              </a:rPr>
              <a:t>Obec nebo svazek obcí, příspěvková organizace zřízená obcí nebo svazkem obcí, dále školské právnické osoby vykonávající činnost škol a zapsané ve školském rejstříku, které nejsou zřízeny krajem či organizační složkou státu. </a:t>
            </a:r>
            <a:endParaRPr lang="cs-CZ" sz="2000" b="1" dirty="0">
              <a:solidFill>
                <a:schemeClr val="tx1"/>
              </a:solidFill>
              <a:latin typeface="+mn-lt"/>
            </a:endParaRPr>
          </a:p>
          <a:p>
            <a:pPr algn="just"/>
            <a:r>
              <a:rPr lang="cs-CZ" sz="2000" b="1" dirty="0">
                <a:solidFill>
                  <a:schemeClr val="tx1"/>
                </a:solidFill>
                <a:latin typeface="+mn-lt"/>
              </a:rPr>
              <a:t>Způsobilé výdaje:</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rekonstrukce/rozšíření mateřské/základní školy i jejího zázemí a doprovodného stravovacího a hygienického zařízení; venkovní mobiliář a herní prvky v případě mateřské školy </a:t>
            </a:r>
          </a:p>
          <a:p>
            <a:pPr marL="342900" indent="-342900">
              <a:buFont typeface="Wingdings" panose="05000000000000000000" pitchFamily="2" charset="2"/>
              <a:buChar char="Ø"/>
            </a:pPr>
            <a:r>
              <a:rPr lang="cs-CZ" sz="2000" b="0" i="0" u="none" strike="noStrike" baseline="0" dirty="0">
                <a:solidFill>
                  <a:schemeClr val="tx1"/>
                </a:solidFill>
                <a:latin typeface="+mn-lt"/>
              </a:rPr>
              <a:t>pořízení technologií a dalšího vybavení mateřské/základní školy či doprovodného stravovacího </a:t>
            </a:r>
            <a:r>
              <a:rPr lang="cs-CZ" sz="2000" b="0" i="0" u="none" strike="noStrike" baseline="0" dirty="0" smtClean="0">
                <a:solidFill>
                  <a:schemeClr val="tx1"/>
                </a:solidFill>
                <a:latin typeface="+mn-lt"/>
              </a:rPr>
              <a:t>zařízení </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doplňující výdaje jako součást projektu (úprava povrchů, výstavba odstavných ploch a parkovacích stání, výstavba přístupové cesty v areálu školy, oplocení; venkovní mobiliář a herní prvky v případě základní školy) - tvoří maximálně 30% výdajů, ze kterých je stanovena dotace </a:t>
            </a:r>
          </a:p>
          <a:p>
            <a:pPr marL="342900" indent="-342900">
              <a:buFont typeface="Wingdings" panose="05000000000000000000" pitchFamily="2" charset="2"/>
              <a:buChar char="Ø"/>
            </a:pPr>
            <a:r>
              <a:rPr lang="cs-CZ" sz="2000" b="0" i="0" u="none" strike="noStrike" baseline="0" dirty="0">
                <a:solidFill>
                  <a:schemeClr val="tx1"/>
                </a:solidFill>
                <a:latin typeface="+mn-lt"/>
              </a:rPr>
              <a:t>nákup nemovitosti </a:t>
            </a:r>
          </a:p>
          <a:p>
            <a:pPr algn="just"/>
            <a:endParaRPr lang="cs-CZ" sz="2000" b="1" dirty="0">
              <a:solidFill>
                <a:schemeClr val="tx1"/>
              </a:solidFill>
              <a:latin typeface="+mn-lt"/>
            </a:endParaRPr>
          </a:p>
          <a:p>
            <a:endParaRPr lang="cs-CZ" sz="2000" dirty="0">
              <a:solidFill>
                <a:schemeClr val="tx1"/>
              </a:solidFill>
              <a:latin typeface="+mn-lt"/>
            </a:endParaRPr>
          </a:p>
          <a:p>
            <a:pPr algn="just"/>
            <a:endParaRPr lang="cs-CZ" b="1" dirty="0"/>
          </a:p>
          <a:p>
            <a:pPr algn="just"/>
            <a:endParaRPr lang="cs-CZ" b="1"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7917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b) Mateřské a základní školy</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lstStyle/>
          <a:p>
            <a:pPr algn="just"/>
            <a:r>
              <a:rPr lang="cs-CZ" sz="2000" b="1" dirty="0">
                <a:solidFill>
                  <a:schemeClr val="tx1"/>
                </a:solidFill>
                <a:latin typeface="+mn-lt"/>
              </a:rPr>
              <a:t>Kritéria přijatelnosti </a:t>
            </a:r>
          </a:p>
          <a:p>
            <a:pPr algn="l"/>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Výdaje jsou způsobilé pro podporu, jsou-li příslušné projekty prováděny podle plánů rozvoje obcí a vesnic ve venkovských oblastech a jejich základních služeb a jsou-li v souladu s příslušnou strategií místního rozvoje </a:t>
            </a:r>
          </a:p>
          <a:p>
            <a:pPr marL="342900" indent="-342900">
              <a:buFont typeface="Wingdings" panose="05000000000000000000" pitchFamily="2" charset="2"/>
              <a:buChar char="Ø"/>
            </a:pPr>
            <a:r>
              <a:rPr lang="cs-CZ" sz="2000" b="0" i="0" u="none" strike="noStrike" baseline="0" dirty="0">
                <a:solidFill>
                  <a:schemeClr val="tx1"/>
                </a:solidFill>
                <a:latin typeface="+mn-lt"/>
              </a:rPr>
              <a:t>V rámci projektu týkajícího se základní školy lze podpořit pouze kmenové </a:t>
            </a:r>
            <a:r>
              <a:rPr lang="cs-CZ" sz="2000" b="0" i="0" u="none" strike="noStrike" baseline="0" dirty="0" smtClean="0">
                <a:solidFill>
                  <a:schemeClr val="tx1"/>
                </a:solidFill>
                <a:latin typeface="+mn-lt"/>
              </a:rPr>
              <a:t>učebny, </a:t>
            </a:r>
            <a:r>
              <a:rPr lang="cs-CZ" sz="2000" b="0" i="0" u="none" strike="noStrike" baseline="0" dirty="0">
                <a:solidFill>
                  <a:schemeClr val="tx1"/>
                </a:solidFill>
                <a:latin typeface="+mn-lt"/>
              </a:rPr>
              <a:t>dále sborovny, kabinety nesloužící pro odborné předměty, školní knihovny, technické místnosti, družiny a jídelny, k vyjmenovaným prostorám lze podpořit i související zázemí a související úpravy budovy školy; </a:t>
            </a:r>
          </a:p>
          <a:p>
            <a:pPr marL="342900" indent="-342900">
              <a:buFont typeface="Wingdings" panose="05000000000000000000" pitchFamily="2" charset="2"/>
              <a:buChar char="Ø"/>
            </a:pPr>
            <a:r>
              <a:rPr lang="cs-CZ" sz="2000" b="0" i="0" u="none" strike="noStrike" baseline="0" dirty="0">
                <a:solidFill>
                  <a:schemeClr val="tx1"/>
                </a:solidFill>
                <a:latin typeface="+mn-lt"/>
              </a:rPr>
              <a:t>Nebudou podporovány aktivity ve školách zřízených dle §16 odst. 9 zákona č. 561/2004 Sb., o předškolním, základním, středním, vyšším odborném a jiném vzdělávání (školský zákon), ve znění pozdějších předpisů, a ve školách zřízených při zařízeních pro výkon ústavní a ochranné výchovy, </a:t>
            </a:r>
          </a:p>
          <a:p>
            <a:pPr marL="342900" indent="-342900">
              <a:buFont typeface="Wingdings" panose="05000000000000000000" pitchFamily="2" charset="2"/>
              <a:buChar char="Ø"/>
            </a:pPr>
            <a:r>
              <a:rPr lang="cs-CZ" sz="2000" b="0" i="0" u="none" strike="noStrike" baseline="0" dirty="0">
                <a:solidFill>
                  <a:schemeClr val="tx1"/>
                </a:solidFill>
                <a:latin typeface="+mn-lt"/>
              </a:rPr>
              <a:t>V případě, že mateřská/základní škola není zřízena obcí nebo svazkem obcí, případně příspěvkovou organizací těchto subjektů, je podpora poskytována pouze v režimu </a:t>
            </a:r>
            <a:r>
              <a:rPr lang="cs-CZ" sz="2000" b="0" i="1" u="none" strike="noStrike" baseline="0" dirty="0">
                <a:solidFill>
                  <a:schemeClr val="tx1"/>
                </a:solidFill>
                <a:latin typeface="+mn-lt"/>
              </a:rPr>
              <a:t>de minimis</a:t>
            </a:r>
            <a:r>
              <a:rPr lang="cs-CZ" sz="2000" b="0" i="0" u="none" strike="noStrike" baseline="0" dirty="0">
                <a:solidFill>
                  <a:schemeClr val="tx1"/>
                </a:solidFill>
                <a:latin typeface="+mn-lt"/>
              </a:rPr>
              <a:t> </a:t>
            </a:r>
          </a:p>
          <a:p>
            <a:pPr marL="285750" indent="-285750" algn="just">
              <a:buFont typeface="Wingdings" panose="05000000000000000000" pitchFamily="2" charset="2"/>
              <a:buChar char="Ø"/>
            </a:pPr>
            <a:endParaRPr lang="cs-CZ" sz="2000" dirty="0">
              <a:solidFill>
                <a:schemeClr val="tx1"/>
              </a:solidFill>
              <a:latin typeface="+mn-lt"/>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7011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b) Mateřské a základní školy</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lstStyle/>
          <a:p>
            <a:pPr marL="342900" indent="-342900">
              <a:buFont typeface="Wingdings" panose="05000000000000000000" pitchFamily="2" charset="2"/>
              <a:buChar char="Ø"/>
            </a:pPr>
            <a:r>
              <a:rPr lang="cs-CZ" sz="1800" b="0" i="0" u="none" strike="noStrike" baseline="0" dirty="0">
                <a:solidFill>
                  <a:schemeClr val="tx1"/>
                </a:solidFill>
                <a:latin typeface="+mn-lt"/>
              </a:rPr>
              <a:t>Projekt nesmí zakládat veřejnou podporu dle čl. 107 odst. 1 SFEU </a:t>
            </a:r>
          </a:p>
          <a:p>
            <a:pPr marL="342900" indent="-342900">
              <a:buFont typeface="Wingdings" panose="05000000000000000000" pitchFamily="2" charset="2"/>
              <a:buChar char="Ø"/>
            </a:pPr>
            <a:r>
              <a:rPr lang="cs-CZ" sz="1800" b="0" i="0" u="none" strike="noStrike" baseline="0" dirty="0">
                <a:solidFill>
                  <a:schemeClr val="tx1"/>
                </a:solidFill>
                <a:latin typeface="+mn-lt"/>
              </a:rPr>
              <a:t>Předmět dotace musí být budován ve veřejném zájmu</a:t>
            </a:r>
          </a:p>
          <a:p>
            <a:pPr marL="342900" indent="-342900">
              <a:buFont typeface="Wingdings" panose="05000000000000000000" pitchFamily="2" charset="2"/>
              <a:buChar char="Ø"/>
            </a:pPr>
            <a:r>
              <a:rPr lang="cs-CZ" sz="1800" b="0" i="0" u="none" strike="noStrike" baseline="0" dirty="0">
                <a:solidFill>
                  <a:schemeClr val="tx1"/>
                </a:solidFill>
                <a:latin typeface="+mn-lt"/>
              </a:rPr>
              <a:t>Podpora je poskytována mateřské/základní škole zejména na její hlavní činnost. Předmět dotace může být využit na vedlejší, hospodářskou činnost, pokud tato činnost nepřesáhne 20 % celkové využívané kapacity podpořené infrastruktury </a:t>
            </a:r>
          </a:p>
          <a:p>
            <a:pPr marL="342900" indent="-342900">
              <a:buFont typeface="Wingdings" panose="05000000000000000000" pitchFamily="2" charset="2"/>
              <a:buChar char="Ø"/>
            </a:pPr>
            <a:r>
              <a:rPr lang="cs-CZ" sz="1800" b="0" i="0" u="none" strike="noStrike" baseline="0" dirty="0">
                <a:solidFill>
                  <a:schemeClr val="tx1"/>
                </a:solidFill>
                <a:latin typeface="+mn-lt"/>
              </a:rPr>
              <a:t>Nezpůsobilými výdaji jsou úpravy prostor sloužících pro sportovní aktivity, tj. sportoviště a zařízení pro sport</a:t>
            </a:r>
          </a:p>
          <a:p>
            <a:pPr marL="342900" indent="-342900">
              <a:buFont typeface="Wingdings" panose="05000000000000000000" pitchFamily="2" charset="2"/>
              <a:buChar char="Ø"/>
            </a:pPr>
            <a:r>
              <a:rPr lang="cs-CZ" sz="1800" b="0" i="0" u="none" strike="noStrike" baseline="0" dirty="0">
                <a:solidFill>
                  <a:schemeClr val="tx1"/>
                </a:solidFill>
                <a:latin typeface="+mn-lt"/>
              </a:rPr>
              <a:t>Nezpůsobilými výdaji jsou kotle na uhlí, včetně kombinovaných (uhlí/biomasa), kotle na zemní plyn, tepelná čerpadla, systémy nuceného větrání s rekuperací odpadního tepla a instalace solárně-termických kolektorů</a:t>
            </a:r>
          </a:p>
          <a:p>
            <a:pPr marL="342900" indent="-342900">
              <a:buFont typeface="Wingdings" panose="05000000000000000000" pitchFamily="2" charset="2"/>
              <a:buChar char="Ø"/>
            </a:pPr>
            <a:r>
              <a:rPr lang="cs-CZ" sz="1800" b="0" i="0" u="none" strike="noStrike" baseline="0" dirty="0">
                <a:solidFill>
                  <a:schemeClr val="tx1"/>
                </a:solidFill>
                <a:latin typeface="+mn-lt"/>
              </a:rPr>
              <a:t>Nebudou podporovány projekty, u kterých způsobilé výdaje, ze kterých je stanovena dotace, na stavební a technologické úpravy opláštění budovy přesahují výši 500 000 Kč </a:t>
            </a:r>
          </a:p>
          <a:p>
            <a:pPr marL="342900" indent="-342900">
              <a:buFont typeface="Wingdings" panose="05000000000000000000" pitchFamily="2" charset="2"/>
              <a:buChar char="Ø"/>
            </a:pPr>
            <a:r>
              <a:rPr lang="cs-CZ" sz="1800" b="0" i="0" u="none" strike="noStrike" baseline="0" dirty="0">
                <a:solidFill>
                  <a:schemeClr val="tx1"/>
                </a:solidFill>
                <a:latin typeface="+mn-lt"/>
              </a:rPr>
              <a:t>V případě, že se předmět dotace týká stravovacího zařízení, musí toto zařízení sloužit pouze pro potřeby mateřské školy/základní školy splňující výše uvedenou podmínku, s tím, že stravování veřejnosti v podpořených objektech není možné </a:t>
            </a:r>
          </a:p>
          <a:p>
            <a:endParaRPr lang="cs-CZ"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6166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19671"/>
            <a:ext cx="7946077" cy="1654978"/>
          </a:xfrm>
        </p:spPr>
        <p:txBody>
          <a:bodyPr/>
          <a:lstStyle/>
          <a:p>
            <a:pPr algn="ctr"/>
            <a:r>
              <a:rPr lang="cs-CZ" dirty="0" err="1">
                <a:solidFill>
                  <a:schemeClr val="accent6">
                    <a:lumMod val="75000"/>
                  </a:schemeClr>
                </a:solidFill>
                <a:latin typeface="Century Gothic" panose="020B0502020202020204" pitchFamily="34" charset="0"/>
              </a:rPr>
              <a:t>Fiche</a:t>
            </a:r>
            <a:r>
              <a:rPr lang="cs-CZ" dirty="0">
                <a:solidFill>
                  <a:schemeClr val="accent6">
                    <a:lumMod val="75000"/>
                  </a:schemeClr>
                </a:solidFill>
                <a:latin typeface="Century Gothic" panose="020B0502020202020204" pitchFamily="34" charset="0"/>
              </a:rPr>
              <a:t> 9: </a:t>
            </a:r>
            <a:r>
              <a:rPr lang="cs-CZ" dirty="0"/>
              <a:t/>
            </a:r>
            <a:br>
              <a:rPr lang="cs-CZ" dirty="0"/>
            </a:br>
            <a:r>
              <a:rPr lang="cs-CZ" dirty="0"/>
              <a:t>C) Hasičské zbrojnice</a:t>
            </a:r>
          </a:p>
        </p:txBody>
      </p:sp>
      <p:sp>
        <p:nvSpPr>
          <p:cNvPr id="4" name="Podnadpis 3"/>
          <p:cNvSpPr>
            <a:spLocks noGrp="1"/>
          </p:cNvSpPr>
          <p:nvPr>
            <p:ph type="subTitle" idx="1"/>
          </p:nvPr>
        </p:nvSpPr>
        <p:spPr>
          <a:xfrm>
            <a:off x="539552" y="4659034"/>
            <a:ext cx="6982416" cy="1074686"/>
          </a:xfrm>
        </p:spPr>
        <p:txBody>
          <a:bodyPr>
            <a:normAutofit/>
          </a:bodyPr>
          <a:lstStyle/>
          <a:p>
            <a:r>
              <a:rPr lang="cs-CZ" sz="2000" dirty="0">
                <a:solidFill>
                  <a:schemeClr val="accent6">
                    <a:lumMod val="50000"/>
                  </a:schemeClr>
                </a:solidFill>
                <a:latin typeface="+mj-lt"/>
                <a:ea typeface="+mj-ea"/>
                <a:cs typeface="+mj-cs"/>
              </a:rPr>
              <a:t>8. výzva PRV MAS Šumperský venkov</a:t>
            </a:r>
          </a:p>
          <a:p>
            <a:r>
              <a:rPr lang="cs-CZ" sz="2000" dirty="0">
                <a:solidFill>
                  <a:schemeClr val="accent6">
                    <a:lumMod val="50000"/>
                  </a:schemeClr>
                </a:solidFill>
                <a:latin typeface="+mj-lt"/>
                <a:ea typeface="+mj-ea"/>
                <a:cs typeface="+mj-cs"/>
              </a:rPr>
              <a:t>Pravidla PRV: Čl. 20 Základní služby a obnova vesnic ve venkovských oblastech</a:t>
            </a:r>
          </a:p>
        </p:txBody>
      </p:sp>
      <p:sp>
        <p:nvSpPr>
          <p:cNvPr id="3" name="Obdélník 2"/>
          <p:cNvSpPr/>
          <p:nvPr/>
        </p:nvSpPr>
        <p:spPr>
          <a:xfrm>
            <a:off x="7058026" y="4191000"/>
            <a:ext cx="13074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Picture 4" descr="Šumperský ven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695" y="4005064"/>
            <a:ext cx="1262423" cy="13255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2" descr="C:\Users\poodri\AppData\Local\Temp\Rar$DRa0.564\logaEU\PRV\RGB\JPG\CZ_RO_B_C.jpg">
            <a:extLst>
              <a:ext uri="{FF2B5EF4-FFF2-40B4-BE49-F238E27FC236}">
                <a16:creationId xmlns:a16="http://schemas.microsoft.com/office/drawing/2014/main" id="{5434262F-FB3B-46E7-B4C4-4D4AB46B3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91" t="19257" r="5405" b="17838"/>
          <a:stretch>
            <a:fillRect/>
          </a:stretch>
        </p:blipFill>
        <p:spPr bwMode="auto">
          <a:xfrm>
            <a:off x="1835696" y="6021288"/>
            <a:ext cx="2412206"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C:\Users\poodri\AppData\Local\Temp\Rar$DRa0.378\loga PRV\logo\barevne\logo PRV 2.jpg">
            <a:extLst>
              <a:ext uri="{FF2B5EF4-FFF2-40B4-BE49-F238E27FC236}">
                <a16:creationId xmlns:a16="http://schemas.microsoft.com/office/drawing/2014/main" id="{7D648D25-53A0-4760-BA84-6C3CA9A17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973676"/>
            <a:ext cx="1432310" cy="5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95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c) Hasičské zbrojnice</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1" dirty="0">
                <a:solidFill>
                  <a:schemeClr val="tx1"/>
                </a:solidFill>
                <a:latin typeface="+mn-lt"/>
              </a:rPr>
              <a:t>Investice do staveb a vybavení hasičských zbrojnic přímo souvisejících s výkonem služby jednotek sboru dobrovolných hasičů obce</a:t>
            </a:r>
            <a:endParaRPr lang="cs-CZ" sz="1000" b="1" dirty="0">
              <a:solidFill>
                <a:schemeClr val="tx1"/>
              </a:solidFill>
              <a:latin typeface="+mn-lt"/>
            </a:endParaRPr>
          </a:p>
          <a:p>
            <a:pPr algn="just"/>
            <a:r>
              <a:rPr lang="cs-CZ" sz="2000" b="1" dirty="0">
                <a:solidFill>
                  <a:schemeClr val="tx1"/>
                </a:solidFill>
                <a:latin typeface="+mn-lt"/>
              </a:rPr>
              <a:t>Způsobilé výdaje:</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1) rekonstrukce/obnova – pouze v důsledku mimořádné události tj. povodeň/rozšíření hasičské zbrojnice i příslušného zázemí (šatny, umývárny, toalety) </a:t>
            </a:r>
          </a:p>
          <a:p>
            <a:pPr marL="342900" indent="-342900">
              <a:buFont typeface="Wingdings" panose="05000000000000000000" pitchFamily="2" charset="2"/>
              <a:buChar char="Ø"/>
            </a:pPr>
            <a:r>
              <a:rPr lang="cs-CZ" sz="2000" b="0" i="0" u="none" strike="noStrike" baseline="0" dirty="0">
                <a:solidFill>
                  <a:schemeClr val="tx1"/>
                </a:solidFill>
                <a:latin typeface="+mn-lt"/>
              </a:rPr>
              <a:t>2) pořízení strojů, technologií a dalšího vybavení hasičské zbrojnice </a:t>
            </a:r>
          </a:p>
          <a:p>
            <a:pPr marL="342900" indent="-342900">
              <a:buFont typeface="Wingdings" panose="05000000000000000000" pitchFamily="2" charset="2"/>
              <a:buChar char="Ø"/>
            </a:pPr>
            <a:r>
              <a:rPr lang="cs-CZ" sz="2000" b="0" i="0" u="none" strike="noStrike" baseline="0" dirty="0">
                <a:solidFill>
                  <a:schemeClr val="tx1"/>
                </a:solidFill>
                <a:latin typeface="+mn-lt"/>
              </a:rPr>
              <a:t>3) doplňující výdaje jako součást projektu (úprava povrchů, výstavba/úprava přístupové cesty) - tvoří maximálně 30% výdajů, ze kterých je stanovena dotace </a:t>
            </a:r>
          </a:p>
          <a:p>
            <a:pPr marL="342900" indent="-342900">
              <a:buFont typeface="Wingdings" panose="05000000000000000000" pitchFamily="2" charset="2"/>
              <a:buChar char="Ø"/>
            </a:pPr>
            <a:r>
              <a:rPr lang="cs-CZ" sz="2000" b="0" i="0" u="none" strike="noStrike" baseline="0" dirty="0">
                <a:solidFill>
                  <a:schemeClr val="tx1"/>
                </a:solidFill>
                <a:latin typeface="+mn-lt"/>
              </a:rPr>
              <a:t>4) nákup nemovitosti </a:t>
            </a:r>
          </a:p>
          <a:p>
            <a:pPr algn="just"/>
            <a:endParaRPr lang="cs-CZ" sz="800" b="1" dirty="0">
              <a:solidFill>
                <a:schemeClr val="tx1"/>
              </a:solidFill>
              <a:latin typeface="+mn-lt"/>
            </a:endParaRPr>
          </a:p>
          <a:p>
            <a:pPr algn="just" defTabSz="2438522" fontAlgn="auto">
              <a:spcBef>
                <a:spcPts val="1200"/>
              </a:spcBef>
              <a:spcAft>
                <a:spcPts val="600"/>
              </a:spcAft>
              <a:buClr>
                <a:srgbClr val="034A31"/>
              </a:buClr>
              <a:buSzPct val="100000"/>
              <a:defRPr/>
            </a:pPr>
            <a:r>
              <a:rPr lang="cs-CZ" sz="2000" b="1" dirty="0">
                <a:solidFill>
                  <a:schemeClr val="tx1"/>
                </a:solidFill>
                <a:latin typeface="+mn-lt"/>
              </a:rPr>
              <a:t>Další podmínky:</a:t>
            </a:r>
            <a:endParaRPr lang="cs-CZ" sz="2000" b="0" i="0" u="none" strike="noStrike" baseline="0" dirty="0">
              <a:solidFill>
                <a:schemeClr val="tx1"/>
              </a:solidFill>
              <a:latin typeface="+mn-lt"/>
            </a:endParaRPr>
          </a:p>
          <a:p>
            <a:r>
              <a:rPr lang="cs-CZ" sz="2000" b="0" i="0" u="none" strike="noStrike" baseline="0" dirty="0">
                <a:solidFill>
                  <a:schemeClr val="tx1"/>
                </a:solidFill>
                <a:latin typeface="+mn-lt"/>
              </a:rPr>
              <a:t>Výdaje se týkají hasičských zbrojnic, resp. jednotek sboru dobrovolných hasičů obce s místní působností kategorie JPO V (jednotka sboru dobrovolných hasičů obce s místní působností, která zabezpečuje výjezd družstva o zmenšeném početním stavu) </a:t>
            </a:r>
          </a:p>
          <a:p>
            <a:pPr algn="just" defTabSz="2438522" fontAlgn="auto">
              <a:spcBef>
                <a:spcPts val="1200"/>
              </a:spcBef>
              <a:spcAft>
                <a:spcPts val="600"/>
              </a:spcAft>
              <a:buClr>
                <a:srgbClr val="034A31"/>
              </a:buClr>
              <a:buSzPct val="100000"/>
              <a:defRPr/>
            </a:pPr>
            <a:endParaRPr lang="cs-CZ" dirty="0"/>
          </a:p>
          <a:p>
            <a:pPr algn="just"/>
            <a:endParaRPr lang="cs-CZ" b="1"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8978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888898"/>
            <a:ext cx="7946077" cy="1654978"/>
          </a:xfrm>
        </p:spPr>
        <p:txBody>
          <a:bodyPr/>
          <a:lstStyle/>
          <a:p>
            <a:pPr algn="ctr"/>
            <a:r>
              <a:rPr lang="cs-CZ" dirty="0" err="1">
                <a:solidFill>
                  <a:schemeClr val="accent6">
                    <a:lumMod val="75000"/>
                  </a:schemeClr>
                </a:solidFill>
                <a:latin typeface="Century Gothic" panose="020B0502020202020204" pitchFamily="34" charset="0"/>
              </a:rPr>
              <a:t>Fiche</a:t>
            </a:r>
            <a:r>
              <a:rPr lang="cs-CZ" dirty="0">
                <a:solidFill>
                  <a:schemeClr val="accent6">
                    <a:lumMod val="75000"/>
                  </a:schemeClr>
                </a:solidFill>
                <a:latin typeface="Century Gothic" panose="020B0502020202020204" pitchFamily="34" charset="0"/>
              </a:rPr>
              <a:t> 9: </a:t>
            </a:r>
            <a:r>
              <a:rPr lang="cs-CZ" dirty="0"/>
              <a:t/>
            </a:r>
            <a:br>
              <a:rPr lang="cs-CZ" dirty="0"/>
            </a:br>
            <a:r>
              <a:rPr lang="cs-CZ" dirty="0"/>
              <a:t>D) Obchody pro obce</a:t>
            </a:r>
          </a:p>
        </p:txBody>
      </p:sp>
      <p:sp>
        <p:nvSpPr>
          <p:cNvPr id="4" name="Podnadpis 3"/>
          <p:cNvSpPr>
            <a:spLocks noGrp="1"/>
          </p:cNvSpPr>
          <p:nvPr>
            <p:ph type="subTitle" idx="1"/>
          </p:nvPr>
        </p:nvSpPr>
        <p:spPr>
          <a:xfrm>
            <a:off x="539552" y="4551729"/>
            <a:ext cx="6910408" cy="1162427"/>
          </a:xfrm>
        </p:spPr>
        <p:txBody>
          <a:bodyPr>
            <a:normAutofit lnSpcReduction="10000"/>
          </a:bodyPr>
          <a:lstStyle/>
          <a:p>
            <a:pPr>
              <a:lnSpc>
                <a:spcPct val="110000"/>
              </a:lnSpc>
            </a:pPr>
            <a:r>
              <a:rPr lang="cs-CZ" sz="2000" dirty="0">
                <a:solidFill>
                  <a:schemeClr val="accent6">
                    <a:lumMod val="50000"/>
                  </a:schemeClr>
                </a:solidFill>
                <a:latin typeface="+mj-lt"/>
                <a:ea typeface="+mj-ea"/>
                <a:cs typeface="+mj-cs"/>
              </a:rPr>
              <a:t>8. výzva PRV MAS Šumperský venkov</a:t>
            </a:r>
          </a:p>
          <a:p>
            <a:pPr>
              <a:lnSpc>
                <a:spcPct val="110000"/>
              </a:lnSpc>
            </a:pPr>
            <a:r>
              <a:rPr lang="cs-CZ" sz="2000" dirty="0">
                <a:solidFill>
                  <a:schemeClr val="accent6">
                    <a:lumMod val="50000"/>
                  </a:schemeClr>
                </a:solidFill>
                <a:latin typeface="+mj-lt"/>
                <a:ea typeface="+mj-ea"/>
                <a:cs typeface="+mj-cs"/>
              </a:rPr>
              <a:t>Pravidla PRV: Čl. 20 Základní služby a obnova vesnic ve venkovských oblastech</a:t>
            </a:r>
          </a:p>
        </p:txBody>
      </p:sp>
      <p:sp>
        <p:nvSpPr>
          <p:cNvPr id="3" name="Obdélník 2"/>
          <p:cNvSpPr/>
          <p:nvPr/>
        </p:nvSpPr>
        <p:spPr>
          <a:xfrm>
            <a:off x="7058026" y="4191000"/>
            <a:ext cx="13074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Picture 4" descr="Šumperský ven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044" y="3888958"/>
            <a:ext cx="1262423" cy="13255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2" descr="C:\Users\poodri\AppData\Local\Temp\Rar$DRa0.564\logaEU\PRV\RGB\JPG\CZ_RO_B_C.jpg">
            <a:extLst>
              <a:ext uri="{FF2B5EF4-FFF2-40B4-BE49-F238E27FC236}">
                <a16:creationId xmlns:a16="http://schemas.microsoft.com/office/drawing/2014/main" id="{5434262F-FB3B-46E7-B4C4-4D4AB46B3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91" t="19257" r="5405" b="17838"/>
          <a:stretch>
            <a:fillRect/>
          </a:stretch>
        </p:blipFill>
        <p:spPr bwMode="auto">
          <a:xfrm>
            <a:off x="1835696" y="6021288"/>
            <a:ext cx="2412206"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C:\Users\poodri\AppData\Local\Temp\Rar$DRa0.378\loga PRV\logo\barevne\logo PRV 2.jpg">
            <a:extLst>
              <a:ext uri="{FF2B5EF4-FFF2-40B4-BE49-F238E27FC236}">
                <a16:creationId xmlns:a16="http://schemas.microsoft.com/office/drawing/2014/main" id="{7D648D25-53A0-4760-BA84-6C3CA9A17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973676"/>
            <a:ext cx="1432310" cy="5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24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d) Obchody pro obce</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1" dirty="0">
                <a:solidFill>
                  <a:schemeClr val="tx1"/>
                </a:solidFill>
                <a:latin typeface="+mn-lt"/>
              </a:rPr>
              <a:t>Investice do obchodu zejména se smíšeným zbožím (prodejny, mobilní i stabilní stánky)</a:t>
            </a:r>
          </a:p>
          <a:p>
            <a:pPr algn="just"/>
            <a:r>
              <a:rPr lang="cs-CZ" sz="2000" b="1" i="0" u="none" strike="noStrike" baseline="0" dirty="0">
                <a:solidFill>
                  <a:schemeClr val="tx1"/>
                </a:solidFill>
                <a:latin typeface="+mn-lt"/>
              </a:rPr>
              <a:t>Žadatelem je:</a:t>
            </a:r>
          </a:p>
          <a:p>
            <a:pPr algn="just"/>
            <a:r>
              <a:rPr lang="cs-CZ" sz="2000" b="0" i="0" u="none" strike="noStrike" baseline="0" dirty="0">
                <a:solidFill>
                  <a:schemeClr val="tx1"/>
                </a:solidFill>
                <a:latin typeface="+mn-lt"/>
              </a:rPr>
              <a:t>Obec nebo svazek obcí, příspěvková organizace zřízená obcí nebo svazkem obcí. </a:t>
            </a:r>
            <a:endParaRPr lang="cs-CZ" sz="2000" b="1" dirty="0">
              <a:solidFill>
                <a:schemeClr val="tx1"/>
              </a:solidFill>
              <a:latin typeface="+mn-lt"/>
            </a:endParaRPr>
          </a:p>
          <a:p>
            <a:pPr algn="just"/>
            <a:r>
              <a:rPr lang="cs-CZ" sz="2000" b="1" dirty="0">
                <a:solidFill>
                  <a:schemeClr val="tx1"/>
                </a:solidFill>
                <a:latin typeface="+mn-lt"/>
              </a:rPr>
              <a:t>Způsobilé výdaje:</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1)výstavba/rekonstrukce budov či stánků pro obchod i příslušného zázemí (šatny, umývárny, toalety, sklady) </a:t>
            </a:r>
          </a:p>
          <a:p>
            <a:pPr marL="342900" indent="-342900">
              <a:buFont typeface="Wingdings" panose="05000000000000000000" pitchFamily="2" charset="2"/>
              <a:buChar char="Ø"/>
            </a:pPr>
            <a:r>
              <a:rPr lang="cs-CZ" sz="2000" b="0" i="0" u="none" strike="noStrike" baseline="0" dirty="0">
                <a:solidFill>
                  <a:schemeClr val="tx1"/>
                </a:solidFill>
                <a:latin typeface="+mn-lt"/>
              </a:rPr>
              <a:t>2) pořízení technologií a dalšího vybavení pro obchod </a:t>
            </a:r>
          </a:p>
          <a:p>
            <a:pPr marL="342900" indent="-342900">
              <a:buFont typeface="Wingdings" panose="05000000000000000000" pitchFamily="2" charset="2"/>
              <a:buChar char="Ø"/>
            </a:pPr>
            <a:r>
              <a:rPr lang="cs-CZ" sz="2000" b="0" i="0" u="none" strike="noStrike" baseline="0" dirty="0">
                <a:solidFill>
                  <a:schemeClr val="tx1"/>
                </a:solidFill>
                <a:latin typeface="+mn-lt"/>
              </a:rPr>
              <a:t>3) pojízdná prodejna (pořízení užitkových vozů kategorie N1 a N2) včetně technologií a dalšího vybavení </a:t>
            </a:r>
          </a:p>
          <a:p>
            <a:pPr marL="342900" indent="-342900">
              <a:buFont typeface="Wingdings" panose="05000000000000000000" pitchFamily="2" charset="2"/>
              <a:buChar char="Ø"/>
            </a:pPr>
            <a:r>
              <a:rPr lang="cs-CZ" sz="2000" b="0" i="0" u="none" strike="noStrike" baseline="0" dirty="0">
                <a:solidFill>
                  <a:schemeClr val="tx1"/>
                </a:solidFill>
                <a:latin typeface="+mn-lt"/>
              </a:rPr>
              <a:t>4) doplňující výdaje jako součást projektu (úprava povrchů, výstavba odstavných ploch a parkovacích stání, oplocení, venkovní mobiliář, zabezpečovací prvky) - tvoří maximálně 30% výdajů, ze kterých je stanovena dotace </a:t>
            </a:r>
          </a:p>
          <a:p>
            <a:pPr marL="342900" indent="-342900">
              <a:buFont typeface="Wingdings" panose="05000000000000000000" pitchFamily="2" charset="2"/>
              <a:buChar char="Ø"/>
            </a:pPr>
            <a:r>
              <a:rPr lang="cs-CZ" sz="2000" b="0" i="0" u="none" strike="noStrike" baseline="0" dirty="0">
                <a:solidFill>
                  <a:schemeClr val="tx1"/>
                </a:solidFill>
                <a:latin typeface="+mn-lt"/>
              </a:rPr>
              <a:t>5) nákup nemovitosti </a:t>
            </a:r>
          </a:p>
          <a:p>
            <a:pPr algn="just"/>
            <a:endParaRPr lang="cs-CZ" sz="2000" b="1" dirty="0">
              <a:solidFill>
                <a:schemeClr val="tx1"/>
              </a:solidFill>
              <a:latin typeface="+mn-lt"/>
            </a:endParaRPr>
          </a:p>
          <a:p>
            <a:pPr algn="just"/>
            <a:endParaRPr lang="cs-CZ" dirty="0"/>
          </a:p>
          <a:p>
            <a:pPr algn="just"/>
            <a:endParaRPr lang="cs-CZ" b="1"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0817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d) Obchody pro obce</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endParaRPr lang="cs-CZ" sz="1800" b="0" i="0" u="none" strike="noStrike" baseline="0" dirty="0">
              <a:solidFill>
                <a:srgbClr val="000000"/>
              </a:solidFill>
              <a:latin typeface="Arial" panose="020B0604020202020204" pitchFamily="34" charset="0"/>
            </a:endParaRPr>
          </a:p>
          <a:p>
            <a:pPr marL="285750" indent="-285750">
              <a:buFont typeface="Wingdings" panose="05000000000000000000" pitchFamily="2" charset="2"/>
              <a:buChar char="Ø"/>
            </a:pPr>
            <a:r>
              <a:rPr lang="cs-CZ" sz="2000" b="0" i="0" u="none" strike="noStrike" baseline="0" dirty="0">
                <a:solidFill>
                  <a:srgbClr val="000000"/>
                </a:solidFill>
                <a:latin typeface="+mn-lt"/>
              </a:rPr>
              <a:t>Provozovatelem obchodu nemusí být sám žadatel, a to za podmínky, že je provozovatel vybrán za otevřených, transparentních a nediskriminačních podmínek se zohledněním pravidel pro zadávání veřejných zakázek a je s ním uzavřena písemná smlouva, kterou žadatel doloží, nebo je splněno, že provozovatel obchodu byl vybrán alespoň 2 roky před podáním Žádosti o dotaci na MAS</a:t>
            </a:r>
          </a:p>
          <a:p>
            <a:pPr marL="285750" indent="-285750">
              <a:buFont typeface="Wingdings" panose="05000000000000000000" pitchFamily="2" charset="2"/>
              <a:buChar char="Ø"/>
            </a:pPr>
            <a:r>
              <a:rPr lang="cs-CZ" sz="2000" b="0" i="0" u="none" strike="noStrike" baseline="0" dirty="0">
                <a:solidFill>
                  <a:srgbClr val="000000"/>
                </a:solidFill>
                <a:latin typeface="+mn-lt"/>
              </a:rPr>
              <a:t>Nezpůsobilými výdaji jsou kotle na uhlí, včetně kombinovaných (uhlí/biomasa), kotle na zemní plyn, tepelná čerpadla, systémy nuceného větrání s rekuperací odpadního tepla a instalace solárně-termických kolektorů</a:t>
            </a:r>
          </a:p>
          <a:p>
            <a:pPr marL="285750" indent="-285750">
              <a:buFont typeface="Wingdings" panose="05000000000000000000" pitchFamily="2" charset="2"/>
              <a:buChar char="Ø"/>
            </a:pPr>
            <a:r>
              <a:rPr lang="cs-CZ" sz="2000" b="0" i="0" u="none" strike="noStrike" baseline="0" dirty="0">
                <a:solidFill>
                  <a:srgbClr val="000000"/>
                </a:solidFill>
                <a:latin typeface="+mn-lt"/>
              </a:rPr>
              <a:t>Nebudou podporovány projekty, u kterých způsobilé výdaje, ze kterých je stanovena dotace, na stavební a technologické úpravy opláštění budovy přesahují výši 500 000 Kč</a:t>
            </a:r>
          </a:p>
          <a:p>
            <a:pPr algn="just"/>
            <a:endParaRPr lang="cs-CZ" dirty="0"/>
          </a:p>
          <a:p>
            <a:pPr algn="just"/>
            <a:endParaRPr lang="cs-CZ" b="1"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0608889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785410"/>
            <a:ext cx="7946077" cy="1643590"/>
          </a:xfrm>
        </p:spPr>
        <p:txBody>
          <a:bodyPr/>
          <a:lstStyle/>
          <a:p>
            <a:pPr algn="ctr"/>
            <a:r>
              <a:rPr lang="cs-CZ" dirty="0" err="1">
                <a:solidFill>
                  <a:schemeClr val="accent6">
                    <a:lumMod val="75000"/>
                  </a:schemeClr>
                </a:solidFill>
                <a:latin typeface="Century Gothic" panose="020B0502020202020204" pitchFamily="34" charset="0"/>
              </a:rPr>
              <a:t>Fiche</a:t>
            </a:r>
            <a:r>
              <a:rPr lang="cs-CZ" dirty="0">
                <a:solidFill>
                  <a:schemeClr val="accent6">
                    <a:lumMod val="75000"/>
                  </a:schemeClr>
                </a:solidFill>
                <a:latin typeface="Century Gothic" panose="020B0502020202020204" pitchFamily="34" charset="0"/>
              </a:rPr>
              <a:t> 9: </a:t>
            </a:r>
            <a:r>
              <a:rPr lang="cs-CZ" dirty="0"/>
              <a:t/>
            </a:r>
            <a:br>
              <a:rPr lang="cs-CZ" dirty="0"/>
            </a:br>
            <a:r>
              <a:rPr lang="cs-CZ" dirty="0"/>
              <a:t>E) Vybrané kulturní památky </a:t>
            </a:r>
          </a:p>
        </p:txBody>
      </p:sp>
      <p:sp>
        <p:nvSpPr>
          <p:cNvPr id="4" name="Podnadpis 3"/>
          <p:cNvSpPr>
            <a:spLocks noGrp="1"/>
          </p:cNvSpPr>
          <p:nvPr>
            <p:ph type="subTitle" idx="1"/>
          </p:nvPr>
        </p:nvSpPr>
        <p:spPr>
          <a:xfrm>
            <a:off x="685928" y="4570830"/>
            <a:ext cx="6910408" cy="1162426"/>
          </a:xfrm>
        </p:spPr>
        <p:txBody>
          <a:bodyPr>
            <a:normAutofit fontScale="85000" lnSpcReduction="10000"/>
          </a:bodyPr>
          <a:lstStyle/>
          <a:p>
            <a:pPr>
              <a:lnSpc>
                <a:spcPct val="130000"/>
              </a:lnSpc>
            </a:pPr>
            <a:r>
              <a:rPr lang="cs-CZ" sz="2000" dirty="0">
                <a:solidFill>
                  <a:schemeClr val="accent6">
                    <a:lumMod val="50000"/>
                  </a:schemeClr>
                </a:solidFill>
                <a:latin typeface="+mj-lt"/>
                <a:ea typeface="+mj-ea"/>
                <a:cs typeface="+mj-cs"/>
              </a:rPr>
              <a:t>8. výzva PRV MAS Šumperský venkov</a:t>
            </a:r>
          </a:p>
          <a:p>
            <a:pPr>
              <a:lnSpc>
                <a:spcPct val="130000"/>
              </a:lnSpc>
            </a:pPr>
            <a:r>
              <a:rPr lang="cs-CZ" sz="2000" dirty="0">
                <a:solidFill>
                  <a:schemeClr val="accent6">
                    <a:lumMod val="50000"/>
                  </a:schemeClr>
                </a:solidFill>
                <a:latin typeface="+mj-lt"/>
                <a:ea typeface="+mj-ea"/>
                <a:cs typeface="+mj-cs"/>
              </a:rPr>
              <a:t>Pravidla PRV: Čl. 20 Základní služby a obnova vesnic ve venkovských oblastech</a:t>
            </a:r>
          </a:p>
        </p:txBody>
      </p:sp>
      <p:sp>
        <p:nvSpPr>
          <p:cNvPr id="3" name="Obdélník 2"/>
          <p:cNvSpPr/>
          <p:nvPr/>
        </p:nvSpPr>
        <p:spPr>
          <a:xfrm>
            <a:off x="7058026" y="4191000"/>
            <a:ext cx="13074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Picture 4" descr="Šumperský ven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287" y="3933056"/>
            <a:ext cx="1262423" cy="13255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2" descr="C:\Users\poodri\AppData\Local\Temp\Rar$DRa0.564\logaEU\PRV\RGB\JPG\CZ_RO_B_C.jpg">
            <a:extLst>
              <a:ext uri="{FF2B5EF4-FFF2-40B4-BE49-F238E27FC236}">
                <a16:creationId xmlns:a16="http://schemas.microsoft.com/office/drawing/2014/main" id="{5434262F-FB3B-46E7-B4C4-4D4AB46B3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91" t="19257" r="5405" b="17838"/>
          <a:stretch>
            <a:fillRect/>
          </a:stretch>
        </p:blipFill>
        <p:spPr bwMode="auto">
          <a:xfrm>
            <a:off x="1835696" y="6021288"/>
            <a:ext cx="2412206"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C:\Users\poodri\AppData\Local\Temp\Rar$DRa0.378\loga PRV\logo\barevne\logo PRV 2.jpg">
            <a:extLst>
              <a:ext uri="{FF2B5EF4-FFF2-40B4-BE49-F238E27FC236}">
                <a16:creationId xmlns:a16="http://schemas.microsoft.com/office/drawing/2014/main" id="{7D648D25-53A0-4760-BA84-6C3CA9A17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973676"/>
            <a:ext cx="1432310" cy="5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90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e) Vybrané kulturní památky </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1" dirty="0">
                <a:solidFill>
                  <a:schemeClr val="tx1"/>
                </a:solidFill>
                <a:latin typeface="+mn-lt"/>
              </a:rPr>
              <a:t>Obnova a zhodnocení nemovitého kulturního dědictví venkova (=nemovité památky uvedené ve veřejně dostupném Ústředním seznamu kulturních památek České republiky)</a:t>
            </a:r>
          </a:p>
          <a:p>
            <a:pPr algn="just"/>
            <a:r>
              <a:rPr lang="cs-CZ" sz="2000" b="1" dirty="0">
                <a:solidFill>
                  <a:schemeClr val="tx1"/>
                </a:solidFill>
                <a:latin typeface="+mn-lt"/>
              </a:rPr>
              <a:t>Žadatelem je:</a:t>
            </a:r>
          </a:p>
          <a:p>
            <a:pPr algn="just"/>
            <a:r>
              <a:rPr lang="cs-CZ" sz="2000" b="0" i="0" u="none" strike="noStrike" baseline="0" dirty="0">
                <a:solidFill>
                  <a:schemeClr val="tx1"/>
                </a:solidFill>
                <a:latin typeface="+mn-lt"/>
              </a:rPr>
              <a:t>Obec nebo svazek obcí, příspěvková organizace zřízená obcí nebo svazkem obcí, spolek, ústav, o.p.s., nadace, nadační fond, registrované církve a náboženské společnosti a evidované (církevní) právnické osoby. </a:t>
            </a:r>
            <a:endParaRPr lang="cs-CZ" sz="2000" b="1" dirty="0">
              <a:solidFill>
                <a:schemeClr val="tx1"/>
              </a:solidFill>
              <a:latin typeface="+mn-lt"/>
            </a:endParaRPr>
          </a:p>
          <a:p>
            <a:pPr algn="just"/>
            <a:endParaRPr lang="cs-CZ" sz="2000" b="1" dirty="0">
              <a:solidFill>
                <a:schemeClr val="tx1"/>
              </a:solidFill>
              <a:latin typeface="+mn-lt"/>
            </a:endParaRPr>
          </a:p>
          <a:p>
            <a:pPr algn="just"/>
            <a:r>
              <a:rPr lang="cs-CZ" sz="2000" b="1" dirty="0">
                <a:solidFill>
                  <a:schemeClr val="tx1"/>
                </a:solidFill>
                <a:latin typeface="+mn-lt"/>
              </a:rPr>
              <a:t>Způsobilé výdaje:</a:t>
            </a:r>
          </a:p>
          <a:p>
            <a:pPr algn="l"/>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obnovení a zhodnocení kulturních objektů a prvků (nejedná se o opravu) </a:t>
            </a:r>
          </a:p>
          <a:p>
            <a:pPr marL="342900" indent="-342900">
              <a:buFont typeface="Wingdings" panose="05000000000000000000" pitchFamily="2" charset="2"/>
              <a:buChar char="Ø"/>
            </a:pPr>
            <a:r>
              <a:rPr lang="cs-CZ" sz="2000" b="0" i="0" u="none" strike="noStrike" baseline="0" dirty="0">
                <a:solidFill>
                  <a:schemeClr val="tx1"/>
                </a:solidFill>
                <a:latin typeface="+mn-lt"/>
              </a:rPr>
              <a:t>doplňující výdaje jako součást projektu (úprava povrchů, výstavba odstavných ploch a parkovacích stání, oplocení, venkovní mobiliář, informační tabule) - tvoří maximálně 30% výdajů, ze kterých je stanovena dotace </a:t>
            </a:r>
          </a:p>
          <a:p>
            <a:pPr marL="342900" indent="-342900">
              <a:buFont typeface="Wingdings" panose="05000000000000000000" pitchFamily="2" charset="2"/>
              <a:buChar char="Ø"/>
            </a:pPr>
            <a:r>
              <a:rPr lang="cs-CZ" sz="2000" b="0" i="0" u="none" strike="noStrike" baseline="0" dirty="0">
                <a:solidFill>
                  <a:schemeClr val="tx1"/>
                </a:solidFill>
                <a:latin typeface="+mn-lt"/>
              </a:rPr>
              <a:t>nákup nemovitosti </a:t>
            </a:r>
          </a:p>
          <a:p>
            <a:pPr algn="just"/>
            <a:endParaRPr lang="cs-CZ" sz="1800" dirty="0"/>
          </a:p>
          <a:p>
            <a:pPr algn="just"/>
            <a:endParaRPr lang="cs-CZ" dirty="0"/>
          </a:p>
          <a:p>
            <a:pPr algn="just"/>
            <a:endParaRPr lang="cs-CZ" b="1" dirty="0"/>
          </a:p>
          <a:p>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2812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90460" y="1935562"/>
            <a:ext cx="7563080" cy="1654978"/>
          </a:xfrm>
        </p:spPr>
        <p:txBody>
          <a:bodyPr/>
          <a:lstStyle/>
          <a:p>
            <a:pPr algn="ctr"/>
            <a:r>
              <a:rPr lang="cs-CZ" dirty="0" err="1">
                <a:solidFill>
                  <a:schemeClr val="accent6">
                    <a:lumMod val="75000"/>
                  </a:schemeClr>
                </a:solidFill>
                <a:latin typeface="Century Gothic" panose="020B0502020202020204" pitchFamily="34" charset="0"/>
              </a:rPr>
              <a:t>Fiche</a:t>
            </a:r>
            <a:r>
              <a:rPr lang="cs-CZ" dirty="0">
                <a:solidFill>
                  <a:schemeClr val="accent6">
                    <a:lumMod val="75000"/>
                  </a:schemeClr>
                </a:solidFill>
                <a:latin typeface="Century Gothic" panose="020B0502020202020204" pitchFamily="34" charset="0"/>
              </a:rPr>
              <a:t> 9: </a:t>
            </a:r>
            <a:r>
              <a:rPr lang="cs-CZ" dirty="0"/>
              <a:t/>
            </a:r>
            <a:br>
              <a:rPr lang="cs-CZ" dirty="0"/>
            </a:br>
            <a:r>
              <a:rPr lang="cs-CZ" dirty="0"/>
              <a:t>Základní služby a vybavení šumperského venkova</a:t>
            </a:r>
          </a:p>
        </p:txBody>
      </p:sp>
      <p:sp>
        <p:nvSpPr>
          <p:cNvPr id="4" name="Podnadpis 3"/>
          <p:cNvSpPr>
            <a:spLocks noGrp="1"/>
          </p:cNvSpPr>
          <p:nvPr>
            <p:ph type="subTitle" idx="1"/>
          </p:nvPr>
        </p:nvSpPr>
        <p:spPr>
          <a:xfrm>
            <a:off x="685928" y="4570830"/>
            <a:ext cx="6694384" cy="874394"/>
          </a:xfrm>
        </p:spPr>
        <p:txBody>
          <a:bodyPr>
            <a:noAutofit/>
          </a:bodyPr>
          <a:lstStyle/>
          <a:p>
            <a:r>
              <a:rPr lang="cs-CZ" sz="2000" dirty="0">
                <a:solidFill>
                  <a:schemeClr val="accent6">
                    <a:lumMod val="50000"/>
                  </a:schemeClr>
                </a:solidFill>
                <a:latin typeface="+mj-lt"/>
                <a:ea typeface="+mj-ea"/>
                <a:cs typeface="+mj-cs"/>
              </a:rPr>
              <a:t>8. výzva PRV MAS Šumperský venkov</a:t>
            </a:r>
          </a:p>
          <a:p>
            <a:r>
              <a:rPr lang="cs-CZ" sz="2000" dirty="0">
                <a:solidFill>
                  <a:schemeClr val="accent6">
                    <a:lumMod val="50000"/>
                  </a:schemeClr>
                </a:solidFill>
                <a:latin typeface="+mj-lt"/>
                <a:ea typeface="+mj-ea"/>
                <a:cs typeface="+mj-cs"/>
              </a:rPr>
              <a:t>Čl. 20 Základní služby a obnova vesnic ve venkovských oblastech</a:t>
            </a:r>
          </a:p>
        </p:txBody>
      </p:sp>
      <p:sp>
        <p:nvSpPr>
          <p:cNvPr id="3" name="Obdélník 2"/>
          <p:cNvSpPr/>
          <p:nvPr/>
        </p:nvSpPr>
        <p:spPr>
          <a:xfrm>
            <a:off x="7058026" y="4191000"/>
            <a:ext cx="13074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Picture 4" descr="Šumperský ven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044" y="3908058"/>
            <a:ext cx="1262423" cy="13255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2" descr="C:\Users\poodri\AppData\Local\Temp\Rar$DRa0.564\logaEU\PRV\RGB\JPG\CZ_RO_B_C.jpg">
            <a:extLst>
              <a:ext uri="{FF2B5EF4-FFF2-40B4-BE49-F238E27FC236}">
                <a16:creationId xmlns:a16="http://schemas.microsoft.com/office/drawing/2014/main" id="{5434262F-FB3B-46E7-B4C4-4D4AB46B3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91" t="19257" r="5405" b="17838"/>
          <a:stretch>
            <a:fillRect/>
          </a:stretch>
        </p:blipFill>
        <p:spPr bwMode="auto">
          <a:xfrm>
            <a:off x="1835696" y="6021288"/>
            <a:ext cx="2412206"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C:\Users\poodri\AppData\Local\Temp\Rar$DRa0.378\loga PRV\logo\barevne\logo PRV 2.jpg">
            <a:extLst>
              <a:ext uri="{FF2B5EF4-FFF2-40B4-BE49-F238E27FC236}">
                <a16:creationId xmlns:a16="http://schemas.microsoft.com/office/drawing/2014/main" id="{7D648D25-53A0-4760-BA84-6C3CA9A17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973676"/>
            <a:ext cx="1432310" cy="5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660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e) Vybrané kulturní památky </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l"/>
            <a:r>
              <a:rPr lang="cs-CZ" sz="2000" b="1" i="0" u="none" strike="noStrike" baseline="0" dirty="0">
                <a:solidFill>
                  <a:srgbClr val="000000"/>
                </a:solidFill>
                <a:latin typeface="+mn-lt"/>
              </a:rPr>
              <a:t>Kritéria přijatelnosti:</a:t>
            </a:r>
          </a:p>
          <a:p>
            <a:pPr marL="342900" indent="-342900">
              <a:buFont typeface="Wingdings" panose="05000000000000000000" pitchFamily="2" charset="2"/>
              <a:buChar char="Ø"/>
            </a:pPr>
            <a:r>
              <a:rPr lang="cs-CZ" sz="2000" b="0" i="0" u="none" strike="noStrike" baseline="0" dirty="0">
                <a:solidFill>
                  <a:srgbClr val="000000"/>
                </a:solidFill>
                <a:latin typeface="+mn-lt"/>
              </a:rPr>
              <a:t>Výdaje jsou způsobilé pro podporu, jsou-li příslušné projekty prováděny podle plánů rozvoje obcí a vesnic ve venkovských oblastech a jejich základních služeb a jsou-li v souladu s příslušnou strategií místního </a:t>
            </a:r>
            <a:r>
              <a:rPr lang="cs-CZ" sz="2000" b="0" i="0" u="none" strike="noStrike" baseline="0" dirty="0" smtClean="0">
                <a:solidFill>
                  <a:srgbClr val="000000"/>
                </a:solidFill>
                <a:latin typeface="+mn-lt"/>
              </a:rPr>
              <a:t>rozvoje. </a:t>
            </a:r>
            <a:endParaRPr lang="cs-CZ" sz="2000" b="0" i="0" u="none" strike="noStrike" baseline="0" dirty="0">
              <a:solidFill>
                <a:srgbClr val="000000"/>
              </a:solidFill>
              <a:latin typeface="+mn-lt"/>
            </a:endParaRPr>
          </a:p>
          <a:p>
            <a:pPr marL="342900" indent="-342900">
              <a:buFont typeface="Wingdings" panose="05000000000000000000" pitchFamily="2" charset="2"/>
              <a:buChar char="Ø"/>
            </a:pPr>
            <a:r>
              <a:rPr lang="cs-CZ" sz="2000" b="0" i="0" u="none" strike="noStrike" baseline="0" dirty="0">
                <a:solidFill>
                  <a:srgbClr val="000000"/>
                </a:solidFill>
                <a:latin typeface="+mn-lt"/>
              </a:rPr>
              <a:t>Nemovitým kulturním dědictvím venkova se rozumí nemovité památky uvedené ve veřejně dostupném Ústředním seznamu kulturních památek České republiky; C. </a:t>
            </a:r>
          </a:p>
          <a:p>
            <a:pPr marL="342900" indent="-342900">
              <a:buFont typeface="Wingdings" panose="05000000000000000000" pitchFamily="2" charset="2"/>
              <a:buChar char="Ø"/>
            </a:pPr>
            <a:r>
              <a:rPr lang="cs-CZ" sz="2000" b="0" i="0" u="none" strike="noStrike" baseline="0" dirty="0">
                <a:solidFill>
                  <a:srgbClr val="000000"/>
                </a:solidFill>
                <a:latin typeface="+mn-lt"/>
              </a:rPr>
              <a:t>Předmětem dotace nejsou památky zapsané na Seznam světového dědictví UNESCO, včetně Indikativního seznamu světového dědictví UNESCO v kategorii kulturní dědictví, a národní kulturní památky k 1.1.2014 včetně památek zapsaných na Indikativní seznam národních kulturních památek </a:t>
            </a:r>
            <a:r>
              <a:rPr lang="cs-CZ" sz="2000" b="0" i="0" u="none" strike="noStrike" baseline="0" dirty="0" smtClean="0">
                <a:solidFill>
                  <a:srgbClr val="000000"/>
                </a:solidFill>
                <a:latin typeface="+mn-lt"/>
              </a:rPr>
              <a:t>k 1</a:t>
            </a:r>
            <a:r>
              <a:rPr lang="cs-CZ" sz="2000" b="0" i="0" u="none" strike="noStrike" baseline="0" dirty="0">
                <a:solidFill>
                  <a:srgbClr val="000000"/>
                </a:solidFill>
                <a:latin typeface="+mn-lt"/>
              </a:rPr>
              <a:t>. 1. 2014 </a:t>
            </a:r>
            <a:r>
              <a:rPr lang="cs-CZ" sz="2000" b="0" i="0" u="none" strike="noStrike" baseline="0" dirty="0" err="1">
                <a:solidFill>
                  <a:srgbClr val="000000"/>
                </a:solidFill>
                <a:latin typeface="+mn-lt"/>
              </a:rPr>
              <a:t>podporovatelných</a:t>
            </a:r>
            <a:r>
              <a:rPr lang="cs-CZ" sz="2000" b="0" i="0" u="none" strike="noStrike" baseline="0" dirty="0">
                <a:solidFill>
                  <a:srgbClr val="000000"/>
                </a:solidFill>
                <a:latin typeface="+mn-lt"/>
              </a:rPr>
              <a:t> z IROP </a:t>
            </a:r>
          </a:p>
          <a:p>
            <a:pPr algn="just"/>
            <a:endParaRPr lang="cs-CZ" sz="1800" dirty="0"/>
          </a:p>
          <a:p>
            <a:pPr algn="just"/>
            <a:endParaRPr lang="cs-CZ" dirty="0"/>
          </a:p>
          <a:p>
            <a:pPr algn="just"/>
            <a:endParaRPr lang="cs-CZ" b="1" dirty="0"/>
          </a:p>
          <a:p>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8602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2149106"/>
            <a:ext cx="7946077" cy="1654978"/>
          </a:xfrm>
        </p:spPr>
        <p:txBody>
          <a:bodyPr/>
          <a:lstStyle/>
          <a:p>
            <a:pPr algn="ctr"/>
            <a:r>
              <a:rPr lang="cs-CZ" dirty="0" err="1">
                <a:solidFill>
                  <a:schemeClr val="accent6">
                    <a:lumMod val="75000"/>
                  </a:schemeClr>
                </a:solidFill>
                <a:latin typeface="Century Gothic" panose="020B0502020202020204" pitchFamily="34" charset="0"/>
              </a:rPr>
              <a:t>Fiche</a:t>
            </a:r>
            <a:r>
              <a:rPr lang="cs-CZ" dirty="0">
                <a:solidFill>
                  <a:schemeClr val="accent6">
                    <a:lumMod val="75000"/>
                  </a:schemeClr>
                </a:solidFill>
                <a:latin typeface="Century Gothic" panose="020B0502020202020204" pitchFamily="34" charset="0"/>
              </a:rPr>
              <a:t> 9: </a:t>
            </a:r>
            <a:r>
              <a:rPr lang="cs-CZ" dirty="0"/>
              <a:t/>
            </a:r>
            <a:br>
              <a:rPr lang="cs-CZ" dirty="0"/>
            </a:br>
            <a:r>
              <a:rPr lang="cs-CZ" dirty="0"/>
              <a:t>F) Spolková a kulturní činnost, knihovny</a:t>
            </a:r>
          </a:p>
        </p:txBody>
      </p:sp>
      <p:sp>
        <p:nvSpPr>
          <p:cNvPr id="4" name="Podnadpis 3"/>
          <p:cNvSpPr>
            <a:spLocks noGrp="1"/>
          </p:cNvSpPr>
          <p:nvPr>
            <p:ph type="subTitle" idx="1"/>
          </p:nvPr>
        </p:nvSpPr>
        <p:spPr>
          <a:xfrm>
            <a:off x="685928" y="4570830"/>
            <a:ext cx="6550368" cy="1234434"/>
          </a:xfrm>
        </p:spPr>
        <p:txBody>
          <a:bodyPr>
            <a:normAutofit fontScale="92500" lnSpcReduction="10000"/>
          </a:bodyPr>
          <a:lstStyle/>
          <a:p>
            <a:pPr>
              <a:lnSpc>
                <a:spcPct val="130000"/>
              </a:lnSpc>
            </a:pPr>
            <a:r>
              <a:rPr lang="cs-CZ" sz="1900" dirty="0">
                <a:solidFill>
                  <a:schemeClr val="accent6">
                    <a:lumMod val="50000"/>
                  </a:schemeClr>
                </a:solidFill>
                <a:latin typeface="+mj-lt"/>
                <a:ea typeface="+mj-ea"/>
                <a:cs typeface="+mj-cs"/>
              </a:rPr>
              <a:t>8. výzva PRV MAS Šumperský venkov</a:t>
            </a:r>
          </a:p>
          <a:p>
            <a:pPr>
              <a:lnSpc>
                <a:spcPct val="130000"/>
              </a:lnSpc>
            </a:pPr>
            <a:r>
              <a:rPr lang="cs-CZ" sz="1900" dirty="0">
                <a:solidFill>
                  <a:schemeClr val="accent6">
                    <a:lumMod val="50000"/>
                  </a:schemeClr>
                </a:solidFill>
                <a:latin typeface="+mj-lt"/>
                <a:ea typeface="+mj-ea"/>
                <a:cs typeface="+mj-cs"/>
              </a:rPr>
              <a:t>Pravidla PRV: Čl. 20 Základní služby a obnova vesnic ve venkovských oblastech</a:t>
            </a:r>
          </a:p>
        </p:txBody>
      </p:sp>
      <p:sp>
        <p:nvSpPr>
          <p:cNvPr id="3" name="Obdélník 2"/>
          <p:cNvSpPr/>
          <p:nvPr/>
        </p:nvSpPr>
        <p:spPr>
          <a:xfrm>
            <a:off x="7058026" y="4191000"/>
            <a:ext cx="13074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Picture 4" descr="Šumperský ven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287" y="3933056"/>
            <a:ext cx="1262423" cy="13255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2" descr="C:\Users\poodri\AppData\Local\Temp\Rar$DRa0.564\logaEU\PRV\RGB\JPG\CZ_RO_B_C.jpg">
            <a:extLst>
              <a:ext uri="{FF2B5EF4-FFF2-40B4-BE49-F238E27FC236}">
                <a16:creationId xmlns:a16="http://schemas.microsoft.com/office/drawing/2014/main" id="{5434262F-FB3B-46E7-B4C4-4D4AB46B3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91" t="19257" r="5405" b="17838"/>
          <a:stretch>
            <a:fillRect/>
          </a:stretch>
        </p:blipFill>
        <p:spPr bwMode="auto">
          <a:xfrm>
            <a:off x="1835696" y="6021288"/>
            <a:ext cx="2412206"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C:\Users\poodri\AppData\Local\Temp\Rar$DRa0.378\loga PRV\logo\barevne\logo PRV 2.jpg">
            <a:extLst>
              <a:ext uri="{FF2B5EF4-FFF2-40B4-BE49-F238E27FC236}">
                <a16:creationId xmlns:a16="http://schemas.microsoft.com/office/drawing/2014/main" id="{7D648D25-53A0-4760-BA84-6C3CA9A17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973676"/>
            <a:ext cx="1432310" cy="5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403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f) Kulturní a spolková zařízení včetně knihoven</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0" i="0" u="none" strike="noStrike" baseline="0" dirty="0">
                <a:solidFill>
                  <a:schemeClr val="tx1"/>
                </a:solidFill>
                <a:latin typeface="+mn-lt"/>
              </a:rPr>
              <a:t>Podpora zahrnuje investice do staveb a vybavení pro kulturní a spolkovou činnost (obecní, kulturní, spolkové a víceúčelové domy, společenské, koncertní a divadelní sály, kina, klubovny, sokolovny a orlovny) včetně obecních knihoven. </a:t>
            </a:r>
          </a:p>
          <a:p>
            <a:pPr algn="just"/>
            <a:r>
              <a:rPr lang="cs-CZ" sz="2000" b="1" dirty="0">
                <a:solidFill>
                  <a:schemeClr val="tx1"/>
                </a:solidFill>
                <a:latin typeface="+mn-lt"/>
              </a:rPr>
              <a:t>Žadatelem je:</a:t>
            </a:r>
          </a:p>
          <a:p>
            <a:pPr algn="just"/>
            <a:r>
              <a:rPr lang="cs-CZ" sz="2000" b="0" i="0" u="none" strike="noStrike" baseline="0" dirty="0">
                <a:solidFill>
                  <a:schemeClr val="tx1"/>
                </a:solidFill>
                <a:latin typeface="+mn-lt"/>
              </a:rPr>
              <a:t>Obec nebo svazek obcí, příspěvková organizace zřízená obcí nebo svazkem obcí, spolek, ústav, o.p.s., nadace, nadační fond, registrované církve a náboženské společnosti a evidované (církevní) právnické osoby. </a:t>
            </a:r>
            <a:endParaRPr lang="cs-CZ" sz="2000" b="1" dirty="0">
              <a:solidFill>
                <a:schemeClr val="tx1"/>
              </a:solidFill>
              <a:latin typeface="+mn-lt"/>
            </a:endParaRPr>
          </a:p>
          <a:p>
            <a:pPr algn="just"/>
            <a:r>
              <a:rPr lang="cs-CZ" sz="2000" b="1" dirty="0">
                <a:solidFill>
                  <a:schemeClr val="tx1"/>
                </a:solidFill>
                <a:latin typeface="+mn-lt"/>
              </a:rPr>
              <a:t>Způsobilé výdaje:</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rekonstrukce/obnova/rozšíření kulturního a spolkového zařízení i příslušného zázemí (šatny, umývárny, toalety, sklady a technické místnosti) včetně obecních </a:t>
            </a:r>
            <a:r>
              <a:rPr lang="cs-CZ" sz="2000" b="0" i="0" u="none" strike="noStrike" baseline="0" dirty="0" smtClean="0">
                <a:solidFill>
                  <a:schemeClr val="tx1"/>
                </a:solidFill>
                <a:latin typeface="+mn-lt"/>
              </a:rPr>
              <a:t>knihoven </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nové stavby kulturního a spolkového zařízení i příslušného zázemí (šatny, umývárny, toalety, sklady a technické místnosti) </a:t>
            </a:r>
          </a:p>
          <a:p>
            <a:pPr marL="342900" indent="-342900">
              <a:buFont typeface="Wingdings" panose="05000000000000000000" pitchFamily="2" charset="2"/>
              <a:buChar char="Ø"/>
            </a:pPr>
            <a:r>
              <a:rPr lang="cs-CZ" sz="2000" b="0" i="0" u="none" strike="noStrike" baseline="0" dirty="0">
                <a:solidFill>
                  <a:schemeClr val="tx1"/>
                </a:solidFill>
                <a:latin typeface="+mn-lt"/>
              </a:rPr>
              <a:t>pořízení technologií a dalšího vybavení pro kulturní a spolkovou činnost včetně obecních knihoven </a:t>
            </a: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4216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f) Kulturní a spolková zařízení včetně knihoven</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1" dirty="0">
                <a:solidFill>
                  <a:schemeClr val="tx1"/>
                </a:solidFill>
                <a:latin typeface="+mn-lt"/>
              </a:rPr>
              <a:t>Způsobilé výdaje:</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smtClean="0">
                <a:solidFill>
                  <a:schemeClr val="tx1"/>
                </a:solidFill>
                <a:latin typeface="+mn-lt"/>
              </a:rPr>
              <a:t>mobilní </a:t>
            </a:r>
            <a:r>
              <a:rPr lang="cs-CZ" sz="2000" b="0" i="0" u="none" strike="noStrike" baseline="0" dirty="0">
                <a:solidFill>
                  <a:schemeClr val="tx1"/>
                </a:solidFill>
                <a:latin typeface="+mn-lt"/>
              </a:rPr>
              <a:t>zařízení pro kulturní či spolkové akce pro veřejnost – mobilní přístřešky (velkokapacitní stany, party stany, nůžkové stany, apod.), pódia včetně zastřešení, pivní sety, mobilní toalety, venkovní topidla, ozvučovací, osvětlovací a projekční vybavení </a:t>
            </a:r>
          </a:p>
          <a:p>
            <a:pPr marL="342900" indent="-342900">
              <a:buFont typeface="Wingdings" panose="05000000000000000000" pitchFamily="2" charset="2"/>
              <a:buChar char="Ø"/>
            </a:pPr>
            <a:r>
              <a:rPr lang="cs-CZ" sz="2000" b="0" i="0" u="none" strike="noStrike" baseline="0" dirty="0">
                <a:solidFill>
                  <a:schemeClr val="tx1"/>
                </a:solidFill>
                <a:latin typeface="+mn-lt"/>
              </a:rPr>
              <a:t>doplňující výdaje jako součást projektu (úprava povrchů, výstavba odstavných ploch a parkovacích stání, oplocení, venkovní mobiliář, informační tabule, zabezpečovací prvky, kuchyňky či kuchyňské kouty včetně základního vybavení) -Za základní vybavení je považována kuchyňská linka, sporák či varná deska, trouba, myčka, digestoř, </a:t>
            </a:r>
            <a:r>
              <a:rPr lang="cs-CZ" sz="2000" b="0" i="0" u="none" strike="noStrike" baseline="0" dirty="0" err="1">
                <a:solidFill>
                  <a:schemeClr val="tx1"/>
                </a:solidFill>
                <a:latin typeface="+mn-lt"/>
              </a:rPr>
              <a:t>mikrovlná</a:t>
            </a:r>
            <a:r>
              <a:rPr lang="cs-CZ" sz="2000" b="0" i="0" u="none" strike="noStrike" baseline="0" dirty="0">
                <a:solidFill>
                  <a:schemeClr val="tx1"/>
                </a:solidFill>
                <a:latin typeface="+mn-lt"/>
              </a:rPr>
              <a:t> trouba, varná konvice, lednice a tyto tvoří maximálně 30% výdajů, ze kterých je stanovena dotace </a:t>
            </a:r>
          </a:p>
          <a:p>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2658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f) Kulturní a spolková zařízení včetně knihoven</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1" dirty="0">
                <a:solidFill>
                  <a:schemeClr val="tx1"/>
                </a:solidFill>
                <a:latin typeface="+mn-lt"/>
                <a:ea typeface="Verdana"/>
                <a:cs typeface="Verdana"/>
              </a:rPr>
              <a:t>Kritéria přijatelnosti a další podmínky:</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Výdaje jsou způsobilé pro podporu, jsou-li příslušné projekty prováděny podle plánů rozvoje obcí a vesnic ve venkovských oblastech a jejich základních služeb a jsou-li v souladu s příslušnou strategií místního </a:t>
            </a:r>
            <a:r>
              <a:rPr lang="cs-CZ" sz="2000" b="0" i="0" u="none" strike="noStrike" baseline="0" dirty="0" smtClean="0">
                <a:solidFill>
                  <a:schemeClr val="tx1"/>
                </a:solidFill>
                <a:latin typeface="+mn-lt"/>
              </a:rPr>
              <a:t>rozvoje. </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V případě knihoven se jedná o knihovny zřízené podle §3 odst. 1 písm. c) zákona č. 257/2001 Sb. o knihovnách a podmínkách provozování veřejných knihovnických a informačních služeb, ve znění pozdějších </a:t>
            </a:r>
            <a:r>
              <a:rPr lang="cs-CZ" sz="2000" b="0" i="0" u="none" strike="noStrike" baseline="0" dirty="0" smtClean="0">
                <a:solidFill>
                  <a:schemeClr val="tx1"/>
                </a:solidFill>
                <a:latin typeface="+mn-lt"/>
              </a:rPr>
              <a:t>předpisů </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V případě, že je žadatelem nestátní nezisková organizace, musí se jednat o subjekt s historií alespoň dva roky před podáním Žádosti o dotaci na MAS v oblasti, která je předmětem </a:t>
            </a:r>
            <a:r>
              <a:rPr lang="cs-CZ" sz="2000" b="0" i="0" u="none" strike="noStrike" baseline="0" dirty="0" smtClean="0">
                <a:solidFill>
                  <a:schemeClr val="tx1"/>
                </a:solidFill>
                <a:latin typeface="+mn-lt"/>
              </a:rPr>
              <a:t>dotace</a:t>
            </a:r>
            <a:endParaRPr lang="cs-CZ" sz="2000" b="0" i="0" u="none" strike="noStrike" baseline="0" dirty="0">
              <a:solidFill>
                <a:schemeClr val="tx1"/>
              </a:solidFill>
              <a:latin typeface="+mn-lt"/>
            </a:endParaRPr>
          </a:p>
          <a:p>
            <a:pPr marL="285750" indent="-285750" algn="just">
              <a:buFont typeface="Wingdings" panose="05000000000000000000" pitchFamily="2" charset="2"/>
              <a:buChar char="Ø"/>
            </a:pPr>
            <a:endParaRPr lang="cs-CZ" dirty="0"/>
          </a:p>
          <a:p>
            <a:pPr marL="285750" indent="-285750" algn="just">
              <a:buFont typeface="Wingdings"/>
              <a:buChar char="Ø"/>
            </a:pPr>
            <a:endParaRPr lang="cs-CZ" dirty="0"/>
          </a:p>
          <a:p>
            <a:pPr marL="285750" indent="-285750" algn="just">
              <a:buFont typeface="Wingdings"/>
              <a:buChar char="Ø"/>
            </a:pPr>
            <a:endParaRPr lang="cs-CZ" dirty="0"/>
          </a:p>
          <a:p>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6426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f) Kulturní a spolková zařízení včetně knihoven</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marL="342900" indent="-342900">
              <a:buFont typeface="Wingdings" panose="05000000000000000000" pitchFamily="2" charset="2"/>
              <a:buChar char="Ø"/>
            </a:pPr>
            <a:r>
              <a:rPr lang="cs-CZ" sz="2000" b="0" i="0" u="none" strike="noStrike" baseline="0" dirty="0">
                <a:solidFill>
                  <a:srgbClr val="000000"/>
                </a:solidFill>
                <a:latin typeface="+mn-lt"/>
              </a:rPr>
              <a:t>Nezpůsobilými výdaji jsou hřiště a prostory sloužící pro sportovní aktivity, tj. sportoviště a zařízení pro sport včetně jejich zázemí</a:t>
            </a:r>
          </a:p>
          <a:p>
            <a:pPr marL="342900" indent="-342900">
              <a:buFont typeface="Wingdings" panose="05000000000000000000" pitchFamily="2" charset="2"/>
              <a:buChar char="Ø"/>
            </a:pPr>
            <a:r>
              <a:rPr lang="cs-CZ" sz="2000" b="0" i="0" u="none" strike="noStrike" baseline="0" dirty="0">
                <a:solidFill>
                  <a:srgbClr val="000000"/>
                </a:solidFill>
                <a:latin typeface="+mn-lt"/>
              </a:rPr>
              <a:t>V případě, že je žadatelem obec nebo svazek obcí, tak provozovatelem spolkové činnosti nemusí být sám žadatel, a to za podmínky, že je předmět dotace využíván pouze k volnočasovým aktivitám</a:t>
            </a:r>
          </a:p>
          <a:p>
            <a:pPr marL="342900" indent="-342900">
              <a:buFont typeface="Wingdings" panose="05000000000000000000" pitchFamily="2" charset="2"/>
              <a:buChar char="Ø"/>
            </a:pPr>
            <a:r>
              <a:rPr lang="cs-CZ" sz="2000" b="0" i="0" u="none" strike="noStrike" baseline="0" dirty="0">
                <a:solidFill>
                  <a:srgbClr val="000000"/>
                </a:solidFill>
                <a:latin typeface="+mn-lt"/>
              </a:rPr>
              <a:t>Nezpůsobilými výdaji jsou kotle na uhlí, včetně kombinovaných (uhlí/biomasa), kotle na zemní plyn, tepelná čerpadla, systémy nuceného větrání s rekuperací odpadního tepla a instalace solárně-termických kolektorů; K. </a:t>
            </a:r>
          </a:p>
          <a:p>
            <a:pPr marL="342900" indent="-342900">
              <a:buFont typeface="Wingdings" panose="05000000000000000000" pitchFamily="2" charset="2"/>
              <a:buChar char="Ø"/>
            </a:pPr>
            <a:r>
              <a:rPr lang="cs-CZ" sz="2000" b="0" i="0" u="none" strike="noStrike" baseline="0" dirty="0">
                <a:solidFill>
                  <a:srgbClr val="000000"/>
                </a:solidFill>
                <a:latin typeface="+mn-lt"/>
              </a:rPr>
              <a:t>Nebudou podporovány projekty, u kterých způsobilé výdaje, ze kterých je stanovena dotace, na stavební a technologické úpravy opláštění budovy přesahují výši 500 000 Kč; </a:t>
            </a:r>
          </a:p>
          <a:p>
            <a:pPr marL="342900" indent="-342900">
              <a:buFont typeface="Wingdings" panose="05000000000000000000" pitchFamily="2" charset="2"/>
              <a:buChar char="Ø"/>
            </a:pPr>
            <a:r>
              <a:rPr lang="cs-CZ" sz="2000" b="0" i="0" u="none" strike="noStrike" baseline="0" dirty="0">
                <a:solidFill>
                  <a:srgbClr val="000000"/>
                </a:solidFill>
                <a:latin typeface="+mn-lt"/>
              </a:rPr>
              <a:t>Nebudou podporovány projekty, u kterých způsobilé výdaje, ze kterých je stanovena dotace, na nové stavby kulturního a spolkového zařízení i příslušného zázemí přesahují výši 500 000 Kč</a:t>
            </a:r>
          </a:p>
          <a:p>
            <a:pPr marL="342900" indent="-342900">
              <a:buFont typeface="Wingdings" panose="05000000000000000000" pitchFamily="2" charset="2"/>
              <a:buChar char="Ø"/>
            </a:pPr>
            <a:r>
              <a:rPr lang="cs-CZ" sz="2000" b="0" i="0" u="none" strike="noStrike" baseline="0" dirty="0">
                <a:solidFill>
                  <a:srgbClr val="000000"/>
                </a:solidFill>
                <a:latin typeface="+mn-lt"/>
              </a:rPr>
              <a:t>Předmětem podpory jsou obecní, kulturní, spolkové a víceúčelové domy, společenské, koncertní a divadelní sály, kina (včetně venkovních prostor pro kulturní činnost), klubovny, sokolovny a orlovny včetně obecních knihoven</a:t>
            </a:r>
            <a:endParaRPr lang="cs-CZ" sz="2000" dirty="0">
              <a:latin typeface="+mn-lt"/>
            </a:endParaRPr>
          </a:p>
          <a:p>
            <a:pPr marL="285750" indent="-285750" algn="just">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7286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f) Kulturní a spolková zařízení včetně knihoven</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l"/>
            <a:endParaRPr lang="cs-CZ" sz="2000" b="0" i="0" u="none" strike="noStrike" baseline="0" dirty="0">
              <a:solidFill>
                <a:schemeClr val="tx1"/>
              </a:solidFill>
              <a:latin typeface="+mn-lt"/>
            </a:endParaRPr>
          </a:p>
          <a:p>
            <a:pPr algn="just"/>
            <a:r>
              <a:rPr lang="cs-CZ" sz="2000" b="1" u="sng" dirty="0">
                <a:solidFill>
                  <a:schemeClr val="tx1"/>
                </a:solidFill>
                <a:latin typeface="+mn-lt"/>
              </a:rPr>
              <a:t>Limity</a:t>
            </a:r>
          </a:p>
          <a:p>
            <a:pPr algn="just"/>
            <a:r>
              <a:rPr lang="cs-CZ" sz="2000" b="0" i="0" u="none" strike="noStrike" baseline="0" dirty="0">
                <a:solidFill>
                  <a:schemeClr val="tx1"/>
                </a:solidFill>
                <a:latin typeface="+mn-lt"/>
              </a:rPr>
              <a:t>Mobilní zařízení pro kulturní či spolkové akce pro veřejnost – oblast f), kód 062 maximálně do výše 350 000 Kč výdajů, ze kterých je stanovena dotace 	</a:t>
            </a:r>
          </a:p>
          <a:p>
            <a:pPr algn="just"/>
            <a:r>
              <a:rPr lang="cs-CZ" sz="2000" b="0" i="0" u="none" strike="noStrike" baseline="0" dirty="0">
                <a:solidFill>
                  <a:schemeClr val="tx1"/>
                </a:solidFill>
                <a:latin typeface="+mn-lt"/>
              </a:rPr>
              <a:t>Nové stavby kulturního a spolkového zařízení i příslušného zázemí – oblast f), kód 063 	maximálně do výše 500 000 Kč výdajů, ze kterých je stanovena dotace 	</a:t>
            </a:r>
          </a:p>
          <a:p>
            <a:pPr algn="just"/>
            <a:endParaRPr lang="cs-CZ" dirty="0"/>
          </a:p>
          <a:p>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20706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2149106"/>
            <a:ext cx="7946077" cy="1654978"/>
          </a:xfrm>
        </p:spPr>
        <p:txBody>
          <a:bodyPr/>
          <a:lstStyle/>
          <a:p>
            <a:pPr algn="ctr"/>
            <a:r>
              <a:rPr lang="cs-CZ" dirty="0" err="1">
                <a:solidFill>
                  <a:schemeClr val="accent6">
                    <a:lumMod val="75000"/>
                  </a:schemeClr>
                </a:solidFill>
                <a:latin typeface="Century Gothic" panose="020B0502020202020204" pitchFamily="34" charset="0"/>
              </a:rPr>
              <a:t>Fiche</a:t>
            </a:r>
            <a:r>
              <a:rPr lang="cs-CZ" dirty="0">
                <a:solidFill>
                  <a:schemeClr val="accent6">
                    <a:lumMod val="75000"/>
                  </a:schemeClr>
                </a:solidFill>
                <a:latin typeface="Century Gothic" panose="020B0502020202020204" pitchFamily="34" charset="0"/>
              </a:rPr>
              <a:t> 9: </a:t>
            </a:r>
            <a:r>
              <a:rPr lang="cs-CZ" dirty="0"/>
              <a:t/>
            </a:r>
            <a:br>
              <a:rPr lang="cs-CZ" dirty="0"/>
            </a:br>
            <a:r>
              <a:rPr lang="cs-CZ" dirty="0"/>
              <a:t>G) Stezky</a:t>
            </a:r>
          </a:p>
        </p:txBody>
      </p:sp>
      <p:sp>
        <p:nvSpPr>
          <p:cNvPr id="4" name="Podnadpis 3"/>
          <p:cNvSpPr>
            <a:spLocks noGrp="1"/>
          </p:cNvSpPr>
          <p:nvPr>
            <p:ph type="subTitle" idx="1"/>
          </p:nvPr>
        </p:nvSpPr>
        <p:spPr>
          <a:xfrm>
            <a:off x="685928" y="4570829"/>
            <a:ext cx="7054424" cy="1325543"/>
          </a:xfrm>
        </p:spPr>
        <p:txBody>
          <a:bodyPr>
            <a:normAutofit/>
          </a:bodyPr>
          <a:lstStyle/>
          <a:p>
            <a:r>
              <a:rPr lang="cs-CZ" sz="1800" dirty="0">
                <a:solidFill>
                  <a:schemeClr val="accent6">
                    <a:lumMod val="50000"/>
                  </a:schemeClr>
                </a:solidFill>
                <a:latin typeface="+mj-lt"/>
                <a:ea typeface="+mj-ea"/>
                <a:cs typeface="+mj-cs"/>
              </a:rPr>
              <a:t>8. výzva PRV MAS Šumperský venkov</a:t>
            </a:r>
          </a:p>
          <a:p>
            <a:r>
              <a:rPr lang="cs-CZ" sz="1800" dirty="0">
                <a:solidFill>
                  <a:schemeClr val="accent6">
                    <a:lumMod val="50000"/>
                  </a:schemeClr>
                </a:solidFill>
                <a:latin typeface="+mj-lt"/>
                <a:ea typeface="+mj-ea"/>
                <a:cs typeface="+mj-cs"/>
              </a:rPr>
              <a:t>Pravidla PRV: Čl. 20 Základní služby a obnova vesnic ve venkovských oblastech</a:t>
            </a:r>
          </a:p>
        </p:txBody>
      </p:sp>
      <p:sp>
        <p:nvSpPr>
          <p:cNvPr id="3" name="Obdélník 2"/>
          <p:cNvSpPr/>
          <p:nvPr/>
        </p:nvSpPr>
        <p:spPr>
          <a:xfrm>
            <a:off x="7058026" y="4191000"/>
            <a:ext cx="13074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Picture 4" descr="Šumperský ven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287" y="3933056"/>
            <a:ext cx="1262423" cy="13255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2" descr="C:\Users\poodri\AppData\Local\Temp\Rar$DRa0.564\logaEU\PRV\RGB\JPG\CZ_RO_B_C.jpg">
            <a:extLst>
              <a:ext uri="{FF2B5EF4-FFF2-40B4-BE49-F238E27FC236}">
                <a16:creationId xmlns:a16="http://schemas.microsoft.com/office/drawing/2014/main" id="{5434262F-FB3B-46E7-B4C4-4D4AB46B3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91" t="19257" r="5405" b="17838"/>
          <a:stretch>
            <a:fillRect/>
          </a:stretch>
        </p:blipFill>
        <p:spPr bwMode="auto">
          <a:xfrm>
            <a:off x="1835696" y="6021288"/>
            <a:ext cx="2412206"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C:\Users\poodri\AppData\Local\Temp\Rar$DRa0.378\loga PRV\logo\barevne\logo PRV 2.jpg">
            <a:extLst>
              <a:ext uri="{FF2B5EF4-FFF2-40B4-BE49-F238E27FC236}">
                <a16:creationId xmlns:a16="http://schemas.microsoft.com/office/drawing/2014/main" id="{7D648D25-53A0-4760-BA84-6C3CA9A17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973676"/>
            <a:ext cx="1432310" cy="5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016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768" y="105524"/>
            <a:ext cx="8640000" cy="432000"/>
          </a:xfrm>
        </p:spPr>
        <p:txBody>
          <a:bodyPr>
            <a:noAutofit/>
          </a:bodyPr>
          <a:lstStyle/>
          <a:p>
            <a:r>
              <a:rPr lang="cs-CZ" sz="2400" b="1" dirty="0">
                <a:latin typeface="+mj-lt"/>
              </a:rPr>
              <a:t>Článek 20 – g) Stezky</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0" i="0" u="none" strike="noStrike" baseline="0" dirty="0">
                <a:solidFill>
                  <a:schemeClr val="tx1"/>
                </a:solidFill>
                <a:latin typeface="+mn-lt"/>
              </a:rPr>
              <a:t>V rámci tohoto záměru jsou podporovány projekty v oblasti veřejně přístupných pěších a lyžařských stezek, </a:t>
            </a:r>
            <a:r>
              <a:rPr lang="cs-CZ" sz="2000" b="0" i="0" u="none" strike="noStrike" baseline="0" dirty="0" err="1">
                <a:solidFill>
                  <a:schemeClr val="tx1"/>
                </a:solidFill>
                <a:latin typeface="+mn-lt"/>
              </a:rPr>
              <a:t>hippostezek</a:t>
            </a:r>
            <a:r>
              <a:rPr lang="cs-CZ" sz="2000" b="0" i="0" u="none" strike="noStrike" baseline="0" dirty="0">
                <a:solidFill>
                  <a:schemeClr val="tx1"/>
                </a:solidFill>
                <a:latin typeface="+mn-lt"/>
              </a:rPr>
              <a:t> a dalších tematických stezek mimo území lesa. </a:t>
            </a:r>
          </a:p>
          <a:p>
            <a:pPr algn="just"/>
            <a:r>
              <a:rPr lang="cs-CZ" sz="2000" b="1" dirty="0">
                <a:solidFill>
                  <a:schemeClr val="tx1"/>
                </a:solidFill>
                <a:latin typeface="+mn-lt"/>
              </a:rPr>
              <a:t>Žadatelem je:</a:t>
            </a:r>
          </a:p>
          <a:p>
            <a:pPr algn="just"/>
            <a:r>
              <a:rPr lang="cs-CZ" sz="2000" b="0" i="0" u="none" strike="noStrike" baseline="0" dirty="0">
                <a:solidFill>
                  <a:schemeClr val="tx1"/>
                </a:solidFill>
                <a:latin typeface="+mn-lt"/>
              </a:rPr>
              <a:t>Obec nebo svazek obcí, příspěvková organizace zřízená obcí nebo svazkem obcí. </a:t>
            </a:r>
            <a:endParaRPr lang="cs-CZ" sz="2000" b="1" dirty="0">
              <a:solidFill>
                <a:schemeClr val="tx1"/>
              </a:solidFill>
              <a:latin typeface="+mn-lt"/>
            </a:endParaRPr>
          </a:p>
          <a:p>
            <a:pPr algn="just"/>
            <a:r>
              <a:rPr lang="cs-CZ" sz="2000" b="1" dirty="0">
                <a:solidFill>
                  <a:schemeClr val="tx1"/>
                </a:solidFill>
                <a:latin typeface="+mn-lt"/>
              </a:rPr>
              <a:t>Způsobilé výdaje:</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Výstavba/rekonstrukce a rozšíření pěších a lyžařských stezek, </a:t>
            </a:r>
            <a:r>
              <a:rPr lang="cs-CZ" sz="2000" b="0" i="0" u="none" strike="noStrike" baseline="0" dirty="0" err="1">
                <a:solidFill>
                  <a:schemeClr val="tx1"/>
                </a:solidFill>
                <a:latin typeface="+mn-lt"/>
              </a:rPr>
              <a:t>hippostezek</a:t>
            </a:r>
            <a:r>
              <a:rPr lang="cs-CZ" sz="2000" b="0" i="0" u="none" strike="noStrike" baseline="0" dirty="0">
                <a:solidFill>
                  <a:schemeClr val="tx1"/>
                </a:solidFill>
                <a:latin typeface="+mn-lt"/>
              </a:rPr>
              <a:t> a tematických stezek, jejich značení, směrové a informační tabule či interaktivní prvky </a:t>
            </a:r>
          </a:p>
          <a:p>
            <a:pPr marL="342900" indent="-342900">
              <a:buFont typeface="Wingdings" panose="05000000000000000000" pitchFamily="2" charset="2"/>
              <a:buChar char="Ø"/>
            </a:pPr>
            <a:r>
              <a:rPr lang="cs-CZ" sz="2000" b="0" i="0" u="none" strike="noStrike" baseline="0" dirty="0">
                <a:solidFill>
                  <a:schemeClr val="tx1"/>
                </a:solidFill>
                <a:latin typeface="+mn-lt"/>
              </a:rPr>
              <a:t>stavební výdaje související s danou stezkou - zřizování odpočinkových stanovišť, přístřešků, výstavba herních a naučných prvků, fitness prvků, budování a zpevnění mostků, lávek, vyhlídky, zábradlí, úvaziště pro koně a případně další stavební výdaje související s danou stezkou </a:t>
            </a:r>
          </a:p>
          <a:p>
            <a:pPr marL="342900" indent="-342900">
              <a:buFont typeface="Wingdings" panose="05000000000000000000" pitchFamily="2" charset="2"/>
              <a:buChar char="Ø"/>
            </a:pPr>
            <a:r>
              <a:rPr lang="cs-CZ" sz="2000" b="0" i="0" u="none" strike="noStrike" baseline="0" dirty="0">
                <a:solidFill>
                  <a:schemeClr val="tx1"/>
                </a:solidFill>
                <a:latin typeface="+mn-lt"/>
              </a:rPr>
              <a:t>doplňující výdaje jako součást projektu (zařízení k odkládání odpadků, veřejné toalety) - tvoří maximálně 30% výdajů, ze kterých je stanovena dotace </a:t>
            </a:r>
          </a:p>
          <a:p>
            <a:pPr marL="342900" indent="-342900">
              <a:buFont typeface="Wingdings" panose="05000000000000000000" pitchFamily="2" charset="2"/>
              <a:buChar char="Ø"/>
            </a:pPr>
            <a:r>
              <a:rPr lang="cs-CZ" sz="2000" b="0" i="0" u="none" strike="noStrike" baseline="0" dirty="0">
                <a:solidFill>
                  <a:schemeClr val="tx1"/>
                </a:solidFill>
                <a:latin typeface="+mn-lt"/>
              </a:rPr>
              <a:t>nákup nemovitosti </a:t>
            </a:r>
          </a:p>
          <a:p>
            <a:pPr algn="just"/>
            <a:endParaRPr lang="cs-CZ" b="1" dirty="0"/>
          </a:p>
          <a:p>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44889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g) Stezky</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1" dirty="0">
                <a:solidFill>
                  <a:schemeClr val="tx1"/>
                </a:solidFill>
                <a:latin typeface="+mn-lt"/>
                <a:ea typeface="Verdana"/>
                <a:cs typeface="Verdana"/>
              </a:rPr>
              <a:t>Kritéria přijatelnosti a další podmínky:</a:t>
            </a:r>
            <a:endParaRPr lang="cs-CZ" sz="2000" dirty="0">
              <a:solidFill>
                <a:schemeClr val="tx1"/>
              </a:solidFill>
              <a:latin typeface="+mn-lt"/>
            </a:endParaRPr>
          </a:p>
          <a:p>
            <a:pPr algn="l"/>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Výdaje jsou způsobilé pro podporu, jsou-li příslušné projekty prováděny podle plánů rozvoje obcí a vesnic ve venkovských oblastech a jejich základních služeb a jsou-li v souladu s příslušnou strategií místního rozvoje; </a:t>
            </a:r>
            <a:r>
              <a:rPr lang="cs-CZ" sz="2000" b="0" i="0" u="none" strike="noStrike" baseline="0" dirty="0" smtClean="0">
                <a:solidFill>
                  <a:schemeClr val="tx1"/>
                </a:solidFill>
                <a:latin typeface="+mn-lt"/>
              </a:rPr>
              <a:t> </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Projekt lze realizovat mimo PUPFL a intravilán obce (výjimkou je značení v </a:t>
            </a:r>
            <a:r>
              <a:rPr lang="cs-CZ" sz="2000" b="0" i="0" u="none" strike="noStrike" baseline="0" dirty="0" err="1">
                <a:solidFill>
                  <a:schemeClr val="tx1"/>
                </a:solidFill>
                <a:latin typeface="+mn-lt"/>
              </a:rPr>
              <a:t>intravilánu</a:t>
            </a:r>
            <a:r>
              <a:rPr lang="cs-CZ" sz="2000" b="0" i="0" u="none" strike="noStrike" baseline="0" dirty="0" smtClean="0">
                <a:solidFill>
                  <a:schemeClr val="tx1"/>
                </a:solidFill>
                <a:latin typeface="+mn-lt"/>
              </a:rPr>
              <a:t>);</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Předmět dotace musí být budován ve veřejném zájmu, musí být veřejně přístupný a v rámci lhůty vázanosti projektu na účel nesmí být jeho užívání zpoplatněno</a:t>
            </a:r>
          </a:p>
          <a:p>
            <a:pPr marL="342900" indent="-342900">
              <a:buFont typeface="Wingdings" panose="05000000000000000000" pitchFamily="2" charset="2"/>
              <a:buChar char="Ø"/>
            </a:pPr>
            <a:r>
              <a:rPr lang="cs-CZ" sz="2000" b="0" i="0" u="none" strike="noStrike" baseline="0" dirty="0">
                <a:solidFill>
                  <a:schemeClr val="tx1"/>
                </a:solidFill>
                <a:latin typeface="+mn-lt"/>
              </a:rPr>
              <a:t>Nezpůsobilými výdaji jsou cyklostezky, </a:t>
            </a:r>
            <a:r>
              <a:rPr lang="cs-CZ" sz="2000" b="0" i="0" u="none" strike="noStrike" baseline="0" dirty="0" err="1">
                <a:solidFill>
                  <a:schemeClr val="tx1"/>
                </a:solidFill>
                <a:latin typeface="+mn-lt"/>
              </a:rPr>
              <a:t>singletreky</a:t>
            </a:r>
            <a:r>
              <a:rPr lang="cs-CZ" sz="2000" b="0" i="0" u="none" strike="noStrike" baseline="0" dirty="0">
                <a:solidFill>
                  <a:schemeClr val="tx1"/>
                </a:solidFill>
                <a:latin typeface="+mn-lt"/>
              </a:rPr>
              <a:t>, in-line dráhy, </a:t>
            </a:r>
            <a:r>
              <a:rPr lang="cs-CZ" sz="2000" b="0" i="0" u="none" strike="noStrike" baseline="0" dirty="0" err="1">
                <a:solidFill>
                  <a:schemeClr val="tx1"/>
                </a:solidFill>
                <a:latin typeface="+mn-lt"/>
              </a:rPr>
              <a:t>ferrata</a:t>
            </a:r>
            <a:r>
              <a:rPr lang="cs-CZ" sz="2000" b="0" i="0" u="none" strike="noStrike" baseline="0" dirty="0">
                <a:solidFill>
                  <a:schemeClr val="tx1"/>
                </a:solidFill>
                <a:latin typeface="+mn-lt"/>
              </a:rPr>
              <a:t>; </a:t>
            </a:r>
          </a:p>
          <a:p>
            <a:pPr marL="342900" indent="-342900">
              <a:buFont typeface="Wingdings" panose="05000000000000000000" pitchFamily="2" charset="2"/>
              <a:buChar char="Ø"/>
            </a:pPr>
            <a:r>
              <a:rPr lang="cs-CZ" sz="2000" b="0" i="0" u="none" strike="noStrike" baseline="0" dirty="0">
                <a:solidFill>
                  <a:schemeClr val="tx1"/>
                </a:solidFill>
                <a:latin typeface="+mn-lt"/>
              </a:rPr>
              <a:t>V případě značení je nutné doložit alespoň souhlas vlastníků s realizací projektu</a:t>
            </a:r>
          </a:p>
          <a:p>
            <a:pPr marL="342900" indent="-342900">
              <a:buFont typeface="Wingdings" panose="05000000000000000000" pitchFamily="2" charset="2"/>
              <a:buChar char="Ø"/>
            </a:pPr>
            <a:r>
              <a:rPr lang="cs-CZ" sz="2000" b="0" i="0" u="none" strike="noStrike" baseline="0" dirty="0">
                <a:solidFill>
                  <a:schemeClr val="tx1"/>
                </a:solidFill>
                <a:latin typeface="+mn-lt"/>
              </a:rPr>
              <a:t>V případě realizace projektu na zvláště chráněném území (ZCHÚ) nebo v lokalitě soustavy Natura 2000 se nejedná o stezku interpretující chráněné území nebo předmět ochrany ZCHÚ; </a:t>
            </a:r>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4899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79752" y="68324"/>
            <a:ext cx="8784496" cy="817803"/>
          </a:xfrm>
        </p:spPr>
        <p:txBody>
          <a:bodyPr>
            <a:normAutofit/>
          </a:bodyPr>
          <a:lstStyle/>
          <a:p>
            <a:r>
              <a:rPr lang="cs-CZ" sz="2400" b="1" dirty="0">
                <a:latin typeface="+mj-lt"/>
              </a:rPr>
              <a:t>Článek 20 Základní služby a obnova vesnic ve venkovských oblastech </a:t>
            </a:r>
            <a:r>
              <a:rPr lang="cs-CZ" sz="1800" b="1" dirty="0">
                <a:solidFill>
                  <a:srgbClr val="F36523"/>
                </a:solidFill>
                <a:latin typeface="+mj-lt"/>
              </a:rPr>
              <a:t/>
            </a:r>
            <a:br>
              <a:rPr lang="cs-CZ" sz="1800" b="1" dirty="0">
                <a:solidFill>
                  <a:srgbClr val="F36523"/>
                </a:solidFill>
                <a:latin typeface="+mj-lt"/>
              </a:rPr>
            </a:br>
            <a:endParaRPr lang="cs-CZ" dirty="0"/>
          </a:p>
        </p:txBody>
      </p:sp>
      <p:sp>
        <p:nvSpPr>
          <p:cNvPr id="5" name="Zástupný symbol pro obsah 4"/>
          <p:cNvSpPr>
            <a:spLocks noGrp="1"/>
          </p:cNvSpPr>
          <p:nvPr>
            <p:ph idx="1"/>
          </p:nvPr>
        </p:nvSpPr>
        <p:spPr>
          <a:xfrm>
            <a:off x="323768" y="1484784"/>
            <a:ext cx="8496464" cy="4789136"/>
          </a:xfrm>
        </p:spPr>
        <p:txBody>
          <a:bodyPr anchor="t"/>
          <a:lstStyle/>
          <a:p>
            <a:r>
              <a:rPr lang="cs-CZ" b="1" u="sng" dirty="0">
                <a:solidFill>
                  <a:srgbClr val="F36523"/>
                </a:solidFill>
                <a:latin typeface="+mj-lt"/>
              </a:rPr>
              <a:t>Oblasti podpory:</a:t>
            </a:r>
          </a:p>
          <a:p>
            <a:pPr marL="285750" indent="-285750">
              <a:buFont typeface="Wingdings" panose="05000000000000000000" pitchFamily="2" charset="2"/>
              <a:buChar char="Ø"/>
            </a:pPr>
            <a:endParaRPr lang="cs-CZ" b="1" dirty="0">
              <a:solidFill>
                <a:srgbClr val="F36523"/>
              </a:solidFill>
            </a:endParaRPr>
          </a:p>
          <a:p>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3763853589"/>
              </p:ext>
            </p:extLst>
          </p:nvPr>
        </p:nvGraphicFramePr>
        <p:xfrm>
          <a:off x="395536" y="2132856"/>
          <a:ext cx="8640960" cy="3312368"/>
        </p:xfrm>
        <a:graphic>
          <a:graphicData uri="http://schemas.openxmlformats.org/drawingml/2006/table">
            <a:tbl>
              <a:tblPr firstRow="1" bandRow="1">
                <a:tableStyleId>{16D9F66E-5EB9-4882-86FB-DCBF35E3C3E4}</a:tableStyleId>
              </a:tblPr>
              <a:tblGrid>
                <a:gridCol w="4613410">
                  <a:extLst>
                    <a:ext uri="{9D8B030D-6E8A-4147-A177-3AD203B41FA5}">
                      <a16:colId xmlns:a16="http://schemas.microsoft.com/office/drawing/2014/main" val="3759366490"/>
                    </a:ext>
                  </a:extLst>
                </a:gridCol>
                <a:gridCol w="4027550">
                  <a:extLst>
                    <a:ext uri="{9D8B030D-6E8A-4147-A177-3AD203B41FA5}">
                      <a16:colId xmlns:a16="http://schemas.microsoft.com/office/drawing/2014/main" val="514571912"/>
                    </a:ext>
                  </a:extLst>
                </a:gridCol>
              </a:tblGrid>
              <a:tr h="414046">
                <a:tc>
                  <a:txBody>
                    <a:bodyPr/>
                    <a:lstStyle/>
                    <a:p>
                      <a:pPr marL="0" indent="0">
                        <a:buFont typeface="+mj-lt"/>
                        <a:buNone/>
                      </a:pPr>
                      <a:r>
                        <a:rPr lang="cs-CZ" b="0" noProof="0" dirty="0">
                          <a:latin typeface="+mn-lt"/>
                        </a:rPr>
                        <a:t>a) Veřejná prostranství v obcích</a:t>
                      </a:r>
                    </a:p>
                  </a:txBody>
                  <a:tcPr/>
                </a:tc>
                <a:tc>
                  <a:txBody>
                    <a:bodyPr/>
                    <a:lstStyle/>
                    <a:p>
                      <a:r>
                        <a:rPr lang="cs-CZ" b="0" dirty="0">
                          <a:latin typeface="+mn-lt"/>
                        </a:rPr>
                        <a:t>nezakládá VP</a:t>
                      </a:r>
                      <a:endParaRPr lang="en-US" b="0" dirty="0">
                        <a:latin typeface="+mn-lt"/>
                      </a:endParaRPr>
                    </a:p>
                  </a:txBody>
                  <a:tcPr/>
                </a:tc>
                <a:extLst>
                  <a:ext uri="{0D108BD9-81ED-4DB2-BD59-A6C34878D82A}">
                    <a16:rowId xmlns:a16="http://schemas.microsoft.com/office/drawing/2014/main" val="990105919"/>
                  </a:ext>
                </a:extLst>
              </a:tr>
              <a:tr h="414046">
                <a:tc>
                  <a:txBody>
                    <a:bodyPr/>
                    <a:lstStyle/>
                    <a:p>
                      <a:pPr marL="0" indent="0">
                        <a:buFont typeface="+mj-lt"/>
                        <a:buNone/>
                      </a:pPr>
                      <a:r>
                        <a:rPr lang="cs-CZ" b="0" noProof="0" dirty="0">
                          <a:latin typeface="+mn-lt"/>
                        </a:rPr>
                        <a:t>b) Mateřské a základní školy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0" dirty="0">
                          <a:latin typeface="+mn-lt"/>
                        </a:rPr>
                        <a:t>nezakládá VP/de </a:t>
                      </a:r>
                      <a:r>
                        <a:rPr lang="cs-CZ" b="0" dirty="0" err="1">
                          <a:latin typeface="+mn-lt"/>
                        </a:rPr>
                        <a:t>minimis</a:t>
                      </a:r>
                      <a:endParaRPr lang="en-US" b="0" dirty="0">
                        <a:latin typeface="+mn-lt"/>
                      </a:endParaRPr>
                    </a:p>
                  </a:txBody>
                  <a:tcPr/>
                </a:tc>
                <a:extLst>
                  <a:ext uri="{0D108BD9-81ED-4DB2-BD59-A6C34878D82A}">
                    <a16:rowId xmlns:a16="http://schemas.microsoft.com/office/drawing/2014/main" val="2195412917"/>
                  </a:ext>
                </a:extLst>
              </a:tr>
              <a:tr h="414046">
                <a:tc>
                  <a:txBody>
                    <a:bodyPr/>
                    <a:lstStyle/>
                    <a:p>
                      <a:pPr marL="0" indent="0">
                        <a:buFont typeface="+mj-lt"/>
                        <a:buNone/>
                      </a:pPr>
                      <a:r>
                        <a:rPr lang="cs-CZ" b="0" noProof="0" dirty="0">
                          <a:latin typeface="+mn-lt"/>
                        </a:rPr>
                        <a:t>c) Hasičské zbrojnice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0" dirty="0">
                          <a:latin typeface="+mn-lt"/>
                        </a:rPr>
                        <a:t>nezakládá VP/de </a:t>
                      </a:r>
                      <a:r>
                        <a:rPr lang="cs-CZ" b="0" dirty="0" err="1">
                          <a:latin typeface="+mn-lt"/>
                        </a:rPr>
                        <a:t>minimis</a:t>
                      </a:r>
                      <a:endParaRPr lang="en-US" b="0" dirty="0">
                        <a:latin typeface="+mn-lt"/>
                      </a:endParaRPr>
                    </a:p>
                  </a:txBody>
                  <a:tcPr/>
                </a:tc>
                <a:extLst>
                  <a:ext uri="{0D108BD9-81ED-4DB2-BD59-A6C34878D82A}">
                    <a16:rowId xmlns:a16="http://schemas.microsoft.com/office/drawing/2014/main" val="1710915078"/>
                  </a:ext>
                </a:extLst>
              </a:tr>
              <a:tr h="414046">
                <a:tc>
                  <a:txBody>
                    <a:bodyPr/>
                    <a:lstStyle/>
                    <a:p>
                      <a:pPr marL="0" indent="0">
                        <a:buFont typeface="+mj-lt"/>
                        <a:buNone/>
                      </a:pPr>
                      <a:r>
                        <a:rPr lang="cs-CZ" b="0" noProof="0" dirty="0">
                          <a:latin typeface="+mn-lt"/>
                        </a:rPr>
                        <a:t>d) Obchody pro obce</a:t>
                      </a:r>
                    </a:p>
                  </a:txBody>
                  <a:tcPr/>
                </a:tc>
                <a:tc>
                  <a:txBody>
                    <a:bodyPr/>
                    <a:lstStyle/>
                    <a:p>
                      <a:r>
                        <a:rPr lang="cs-CZ" b="0" dirty="0">
                          <a:latin typeface="+mn-lt"/>
                        </a:rPr>
                        <a:t>de </a:t>
                      </a:r>
                      <a:r>
                        <a:rPr lang="cs-CZ" b="0" dirty="0" err="1">
                          <a:latin typeface="+mn-lt"/>
                        </a:rPr>
                        <a:t>minimis</a:t>
                      </a:r>
                      <a:endParaRPr lang="en-US" b="0" dirty="0">
                        <a:latin typeface="+mn-lt"/>
                      </a:endParaRPr>
                    </a:p>
                  </a:txBody>
                  <a:tcPr/>
                </a:tc>
                <a:extLst>
                  <a:ext uri="{0D108BD9-81ED-4DB2-BD59-A6C34878D82A}">
                    <a16:rowId xmlns:a16="http://schemas.microsoft.com/office/drawing/2014/main" val="1372277487"/>
                  </a:ext>
                </a:extLst>
              </a:tr>
              <a:tr h="414046">
                <a:tc>
                  <a:txBody>
                    <a:bodyPr/>
                    <a:lstStyle/>
                    <a:p>
                      <a:pPr marL="0" indent="0">
                        <a:buFont typeface="+mj-lt"/>
                        <a:buNone/>
                      </a:pPr>
                      <a:r>
                        <a:rPr lang="cs-CZ" b="0" noProof="0" dirty="0">
                          <a:latin typeface="+mn-lt"/>
                        </a:rPr>
                        <a:t>e) Vybrané kulturní památky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0" dirty="0">
                          <a:latin typeface="+mn-lt"/>
                        </a:rPr>
                        <a:t>nezakládá VP/de </a:t>
                      </a:r>
                      <a:r>
                        <a:rPr lang="cs-CZ" b="0" dirty="0" err="1">
                          <a:latin typeface="+mn-lt"/>
                        </a:rPr>
                        <a:t>minimis</a:t>
                      </a:r>
                      <a:endParaRPr lang="en-US" b="0" dirty="0">
                        <a:latin typeface="+mn-lt"/>
                      </a:endParaRPr>
                    </a:p>
                  </a:txBody>
                  <a:tcPr/>
                </a:tc>
                <a:extLst>
                  <a:ext uri="{0D108BD9-81ED-4DB2-BD59-A6C34878D82A}">
                    <a16:rowId xmlns:a16="http://schemas.microsoft.com/office/drawing/2014/main" val="3750604512"/>
                  </a:ext>
                </a:extLst>
              </a:tr>
              <a:tr h="41404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cs-CZ" b="0" noProof="0" dirty="0">
                          <a:latin typeface="+mn-lt"/>
                        </a:rPr>
                        <a:t>f) Kulturní a spolková zařízení včetně knihoven</a:t>
                      </a:r>
                    </a:p>
                  </a:txBody>
                  <a:tcPr/>
                </a:tc>
                <a:tc>
                  <a:txBody>
                    <a:bodyPr/>
                    <a:lstStyle/>
                    <a:p>
                      <a:r>
                        <a:rPr lang="cs-CZ" b="0" dirty="0">
                          <a:latin typeface="+mn-lt"/>
                        </a:rPr>
                        <a:t>nezakládá VP/de minimis</a:t>
                      </a:r>
                      <a:endParaRPr lang="en-US" b="0" dirty="0">
                        <a:latin typeface="+mn-lt"/>
                      </a:endParaRPr>
                    </a:p>
                  </a:txBody>
                  <a:tcPr/>
                </a:tc>
                <a:extLst>
                  <a:ext uri="{0D108BD9-81ED-4DB2-BD59-A6C34878D82A}">
                    <a16:rowId xmlns:a16="http://schemas.microsoft.com/office/drawing/2014/main" val="1153203240"/>
                  </a:ext>
                </a:extLst>
              </a:tr>
              <a:tr h="414046">
                <a:tc>
                  <a:txBody>
                    <a:bodyPr/>
                    <a:lstStyle/>
                    <a:p>
                      <a:pPr marL="0" indent="0">
                        <a:buFont typeface="+mj-lt"/>
                        <a:buNone/>
                      </a:pPr>
                      <a:r>
                        <a:rPr lang="cs-CZ" b="0" noProof="0" dirty="0">
                          <a:latin typeface="+mn-lt"/>
                        </a:rPr>
                        <a:t>g) Stezky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0" dirty="0">
                          <a:latin typeface="+mn-lt"/>
                        </a:rPr>
                        <a:t>nezakládá VP</a:t>
                      </a:r>
                      <a:endParaRPr lang="en-US" b="0" dirty="0">
                        <a:latin typeface="+mn-lt"/>
                      </a:endParaRPr>
                    </a:p>
                  </a:txBody>
                  <a:tcPr/>
                </a:tc>
                <a:extLst>
                  <a:ext uri="{0D108BD9-81ED-4DB2-BD59-A6C34878D82A}">
                    <a16:rowId xmlns:a16="http://schemas.microsoft.com/office/drawing/2014/main" val="1984308786"/>
                  </a:ext>
                </a:extLst>
              </a:tr>
              <a:tr h="41404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cs-CZ" b="0" noProof="0" dirty="0">
                          <a:latin typeface="+mn-lt"/>
                        </a:rPr>
                        <a:t>h) Muzea a</a:t>
                      </a:r>
                      <a:r>
                        <a:rPr lang="cs-CZ" b="0" baseline="0" noProof="0" dirty="0">
                          <a:latin typeface="+mn-lt"/>
                        </a:rPr>
                        <a:t> expozice </a:t>
                      </a:r>
                      <a:r>
                        <a:rPr lang="cs-CZ" b="0" noProof="0" dirty="0">
                          <a:latin typeface="+mn-lt"/>
                        </a:rPr>
                        <a:t>pro obce</a:t>
                      </a:r>
                    </a:p>
                  </a:txBody>
                  <a:tcPr/>
                </a:tc>
                <a:tc>
                  <a:txBody>
                    <a:bodyPr/>
                    <a:lstStyle/>
                    <a:p>
                      <a:r>
                        <a:rPr lang="cs-CZ" b="0" dirty="0">
                          <a:latin typeface="+mn-lt"/>
                        </a:rPr>
                        <a:t>de </a:t>
                      </a:r>
                      <a:r>
                        <a:rPr lang="cs-CZ" b="0" dirty="0" err="1">
                          <a:latin typeface="+mn-lt"/>
                        </a:rPr>
                        <a:t>minimis</a:t>
                      </a:r>
                      <a:endParaRPr lang="en-US" b="0" dirty="0">
                        <a:latin typeface="+mn-lt"/>
                      </a:endParaRPr>
                    </a:p>
                  </a:txBody>
                  <a:tcPr/>
                </a:tc>
                <a:extLst>
                  <a:ext uri="{0D108BD9-81ED-4DB2-BD59-A6C34878D82A}">
                    <a16:rowId xmlns:a16="http://schemas.microsoft.com/office/drawing/2014/main" val="752814642"/>
                  </a:ext>
                </a:extLst>
              </a:tr>
            </a:tbl>
          </a:graphicData>
        </a:graphic>
      </p:graphicFrame>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4340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2149106"/>
            <a:ext cx="7946077" cy="1654978"/>
          </a:xfrm>
        </p:spPr>
        <p:txBody>
          <a:bodyPr/>
          <a:lstStyle/>
          <a:p>
            <a:pPr algn="ctr"/>
            <a:r>
              <a:rPr lang="cs-CZ" dirty="0" err="1">
                <a:solidFill>
                  <a:schemeClr val="accent6">
                    <a:lumMod val="75000"/>
                  </a:schemeClr>
                </a:solidFill>
                <a:latin typeface="Century Gothic" panose="020B0502020202020204" pitchFamily="34" charset="0"/>
              </a:rPr>
              <a:t>Fiche</a:t>
            </a:r>
            <a:r>
              <a:rPr lang="cs-CZ" dirty="0">
                <a:solidFill>
                  <a:schemeClr val="accent6">
                    <a:lumMod val="75000"/>
                  </a:schemeClr>
                </a:solidFill>
                <a:latin typeface="Century Gothic" panose="020B0502020202020204" pitchFamily="34" charset="0"/>
              </a:rPr>
              <a:t> 9: </a:t>
            </a:r>
            <a:r>
              <a:rPr lang="cs-CZ" dirty="0"/>
              <a:t/>
            </a:r>
            <a:br>
              <a:rPr lang="cs-CZ" dirty="0"/>
            </a:br>
            <a:r>
              <a:rPr lang="cs-CZ" dirty="0"/>
              <a:t>H) Muzea a expozice pro obce</a:t>
            </a:r>
          </a:p>
        </p:txBody>
      </p:sp>
      <p:sp>
        <p:nvSpPr>
          <p:cNvPr id="4" name="Podnadpis 3"/>
          <p:cNvSpPr>
            <a:spLocks noGrp="1"/>
          </p:cNvSpPr>
          <p:nvPr>
            <p:ph type="subTitle" idx="1"/>
          </p:nvPr>
        </p:nvSpPr>
        <p:spPr>
          <a:xfrm>
            <a:off x="685928" y="4570829"/>
            <a:ext cx="6694384" cy="1074685"/>
          </a:xfrm>
        </p:spPr>
        <p:txBody>
          <a:bodyPr>
            <a:normAutofit/>
          </a:bodyPr>
          <a:lstStyle/>
          <a:p>
            <a:r>
              <a:rPr lang="cs-CZ" sz="1800" dirty="0">
                <a:solidFill>
                  <a:schemeClr val="accent6">
                    <a:lumMod val="50000"/>
                  </a:schemeClr>
                </a:solidFill>
                <a:latin typeface="+mj-lt"/>
                <a:ea typeface="+mj-ea"/>
                <a:cs typeface="+mj-cs"/>
              </a:rPr>
              <a:t>8. výzva PRV MAS Šumperský venkov</a:t>
            </a:r>
          </a:p>
          <a:p>
            <a:r>
              <a:rPr lang="cs-CZ" sz="1800" dirty="0">
                <a:solidFill>
                  <a:schemeClr val="accent6">
                    <a:lumMod val="50000"/>
                  </a:schemeClr>
                </a:solidFill>
                <a:latin typeface="+mj-lt"/>
                <a:ea typeface="+mj-ea"/>
                <a:cs typeface="+mj-cs"/>
              </a:rPr>
              <a:t>Pravidla PRV: Čl. 20 Základní služby a obnova vesnic ve venkovských oblastech</a:t>
            </a:r>
          </a:p>
        </p:txBody>
      </p:sp>
      <p:sp>
        <p:nvSpPr>
          <p:cNvPr id="3" name="Obdélník 2"/>
          <p:cNvSpPr/>
          <p:nvPr/>
        </p:nvSpPr>
        <p:spPr>
          <a:xfrm>
            <a:off x="7058026" y="4191000"/>
            <a:ext cx="13074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Picture 4" descr="Šumperský ven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287" y="3933056"/>
            <a:ext cx="1262423" cy="13255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2" descr="C:\Users\poodri\AppData\Local\Temp\Rar$DRa0.564\logaEU\PRV\RGB\JPG\CZ_RO_B_C.jpg">
            <a:extLst>
              <a:ext uri="{FF2B5EF4-FFF2-40B4-BE49-F238E27FC236}">
                <a16:creationId xmlns:a16="http://schemas.microsoft.com/office/drawing/2014/main" id="{5434262F-FB3B-46E7-B4C4-4D4AB46B3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91" t="19257" r="5405" b="17838"/>
          <a:stretch>
            <a:fillRect/>
          </a:stretch>
        </p:blipFill>
        <p:spPr bwMode="auto">
          <a:xfrm>
            <a:off x="1835696" y="6021288"/>
            <a:ext cx="2412206"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C:\Users\poodri\AppData\Local\Temp\Rar$DRa0.378\loga PRV\logo\barevne\logo PRV 2.jpg">
            <a:extLst>
              <a:ext uri="{FF2B5EF4-FFF2-40B4-BE49-F238E27FC236}">
                <a16:creationId xmlns:a16="http://schemas.microsoft.com/office/drawing/2014/main" id="{7D648D25-53A0-4760-BA84-6C3CA9A17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973676"/>
            <a:ext cx="1432310" cy="5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391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h) Muzea pro obce</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r>
              <a:rPr lang="cs-CZ" sz="2000" b="1" dirty="0">
                <a:solidFill>
                  <a:schemeClr val="tx1"/>
                </a:solidFill>
                <a:latin typeface="+mn-lt"/>
                <a:ea typeface="Verdana"/>
                <a:cs typeface="Verdana"/>
              </a:rPr>
              <a:t>Rekonstrukce a obnova výstavních expozic a muzeí s nabídkou místních kulturních a historických zajímavostí s vazbou na místní historii, kulturní a umělecké aktivity a tradiční lidovou kulturu</a:t>
            </a:r>
          </a:p>
          <a:p>
            <a:pPr algn="just"/>
            <a:r>
              <a:rPr lang="cs-CZ" sz="2000" b="1" dirty="0">
                <a:solidFill>
                  <a:schemeClr val="tx1"/>
                </a:solidFill>
                <a:latin typeface="+mn-lt"/>
                <a:ea typeface="Verdana"/>
                <a:cs typeface="Verdana"/>
              </a:rPr>
              <a:t>Žadatelem je:</a:t>
            </a:r>
          </a:p>
          <a:p>
            <a:pPr algn="just"/>
            <a:r>
              <a:rPr lang="cs-CZ" sz="2000" b="0" i="0" u="none" strike="noStrike" baseline="0" dirty="0">
                <a:solidFill>
                  <a:schemeClr val="tx1"/>
                </a:solidFill>
                <a:latin typeface="+mn-lt"/>
              </a:rPr>
              <a:t>Obec nebo svazek obcí, příspěvková organizace zřízená obcí nebo svazkem obcí. </a:t>
            </a:r>
            <a:endParaRPr lang="cs-CZ" sz="2000" b="1" dirty="0">
              <a:solidFill>
                <a:schemeClr val="tx1"/>
              </a:solidFill>
              <a:latin typeface="+mn-lt"/>
              <a:ea typeface="Verdana"/>
              <a:cs typeface="Verdana"/>
            </a:endParaRPr>
          </a:p>
          <a:p>
            <a:pPr algn="just"/>
            <a:endParaRPr lang="cs-CZ" sz="900" b="1" dirty="0">
              <a:solidFill>
                <a:schemeClr val="tx1"/>
              </a:solidFill>
              <a:latin typeface="+mn-lt"/>
            </a:endParaRPr>
          </a:p>
          <a:p>
            <a:pPr algn="just"/>
            <a:r>
              <a:rPr lang="cs-CZ" sz="2000" b="1" dirty="0">
                <a:solidFill>
                  <a:schemeClr val="tx1"/>
                </a:solidFill>
                <a:latin typeface="+mn-lt"/>
                <a:ea typeface="Verdana"/>
                <a:cs typeface="Verdana"/>
              </a:rPr>
              <a:t>Způsobilé výdaje:</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smtClean="0">
                <a:solidFill>
                  <a:schemeClr val="tx1"/>
                </a:solidFill>
                <a:latin typeface="+mn-lt"/>
              </a:rPr>
              <a:t>rekonstrukce/obnova/rozšíření </a:t>
            </a:r>
            <a:r>
              <a:rPr lang="cs-CZ" sz="2000" b="0" i="0" u="none" strike="noStrike" baseline="0" dirty="0">
                <a:solidFill>
                  <a:schemeClr val="tx1"/>
                </a:solidFill>
                <a:latin typeface="+mn-lt"/>
              </a:rPr>
              <a:t>budov a ploch pro realizaci výstavních expozic a muzeí i příslušného zázemí (šatny, umývárny, toalety) </a:t>
            </a:r>
          </a:p>
          <a:p>
            <a:pPr marL="342900" indent="-342900">
              <a:buFont typeface="Wingdings" panose="05000000000000000000" pitchFamily="2" charset="2"/>
              <a:buChar char="Ø"/>
            </a:pPr>
            <a:r>
              <a:rPr lang="cs-CZ" sz="2000" b="0" i="0" u="none" strike="noStrike" baseline="0" dirty="0">
                <a:solidFill>
                  <a:schemeClr val="tx1"/>
                </a:solidFill>
                <a:latin typeface="+mn-lt"/>
              </a:rPr>
              <a:t>pořízení technologií a dalšího vybavení pro realizaci výstavních expozic a muzeí, zejména výstavních vitrín, panelů, informačních tabulí, osvětlení, audiovizuální techniky, počítačové techniky – hardware, software, zabezpečovacího zařízení </a:t>
            </a:r>
          </a:p>
          <a:p>
            <a:pPr marL="342900" indent="-342900">
              <a:buFont typeface="Wingdings" panose="05000000000000000000" pitchFamily="2" charset="2"/>
              <a:buChar char="Ø"/>
            </a:pPr>
            <a:r>
              <a:rPr lang="cs-CZ" sz="2000" b="0" i="0" u="none" strike="noStrike" baseline="0" dirty="0">
                <a:solidFill>
                  <a:schemeClr val="tx1"/>
                </a:solidFill>
                <a:latin typeface="+mn-lt"/>
              </a:rPr>
              <a:t>doplňující výdaje jako součást projektu (úprava povrchů, výstavba odstavných a parkovacích stání, oplocení, venkovní mobiliář, informační cedule) - tvoří maximálně 30% výdajů, ze kterých je stanovena dotace </a:t>
            </a:r>
          </a:p>
          <a:p>
            <a:pPr marL="342900" indent="-342900">
              <a:buFont typeface="Wingdings" panose="05000000000000000000" pitchFamily="2" charset="2"/>
              <a:buChar char="Ø"/>
            </a:pPr>
            <a:r>
              <a:rPr lang="cs-CZ" sz="2000" b="0" i="0" u="none" strike="noStrike" baseline="0" dirty="0">
                <a:solidFill>
                  <a:schemeClr val="tx1"/>
                </a:solidFill>
                <a:latin typeface="+mn-lt"/>
              </a:rPr>
              <a:t>nákup nemovitosti </a:t>
            </a:r>
          </a:p>
          <a:p>
            <a:pPr algn="just"/>
            <a:endParaRPr lang="cs-CZ" b="1" dirty="0">
              <a:latin typeface="Verdana"/>
              <a:ea typeface="Verdana"/>
              <a:cs typeface="Verdana"/>
            </a:endParaRPr>
          </a:p>
          <a:p>
            <a:pPr marL="879475" lvl="1" indent="-337820" algn="just">
              <a:lnSpc>
                <a:spcPct val="100000"/>
              </a:lnSpc>
              <a:spcBef>
                <a:spcPts val="0"/>
              </a:spcBef>
              <a:spcAft>
                <a:spcPts val="1200"/>
              </a:spcAft>
              <a:buFont typeface="Wingdings,Sans-Serif"/>
              <a:buChar char="Ø"/>
            </a:pPr>
            <a:endParaRPr lang="cs-CZ" dirty="0">
              <a:cs typeface="Calibri"/>
            </a:endParaRPr>
          </a:p>
          <a:p>
            <a:pPr algn="just"/>
            <a:endParaRPr lang="cs-CZ" b="1" dirty="0"/>
          </a:p>
          <a:p>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40614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h) Muzea pro obce</a:t>
            </a:r>
          </a:p>
        </p:txBody>
      </p:sp>
      <p:sp>
        <p:nvSpPr>
          <p:cNvPr id="5" name="Zástupný symbol pro obsah 4"/>
          <p:cNvSpPr>
            <a:spLocks noGrp="1"/>
          </p:cNvSpPr>
          <p:nvPr>
            <p:ph idx="1"/>
          </p:nvPr>
        </p:nvSpPr>
        <p:spPr>
          <a:xfrm>
            <a:off x="323768" y="632132"/>
            <a:ext cx="8496464" cy="5688344"/>
          </a:xfrm>
          <a:effectLst>
            <a:outerShdw blurRad="63500" sx="102000" sy="102000" algn="ctr" rotWithShape="0">
              <a:prstClr val="black">
                <a:alpha val="40000"/>
              </a:prstClr>
            </a:outerShdw>
          </a:effectLst>
        </p:spPr>
        <p:txBody>
          <a:bodyPr anchor="t"/>
          <a:lstStyle/>
          <a:p>
            <a:pPr algn="just"/>
            <a:endParaRPr lang="cs-CZ" b="1" dirty="0">
              <a:latin typeface="Verdana"/>
              <a:ea typeface="Verdana"/>
              <a:cs typeface="Verdana"/>
            </a:endParaRPr>
          </a:p>
          <a:p>
            <a:pPr algn="just"/>
            <a:r>
              <a:rPr lang="cs-CZ" sz="2000" b="1" dirty="0">
                <a:solidFill>
                  <a:schemeClr val="tx1"/>
                </a:solidFill>
                <a:latin typeface="+mn-lt"/>
                <a:ea typeface="Verdana"/>
                <a:cs typeface="Verdana"/>
              </a:rPr>
              <a:t>Další podmínky a přijatelnost:</a:t>
            </a:r>
            <a:endParaRPr lang="cs-CZ" sz="2000" b="0" i="0" u="none" strike="noStrike" baseline="0" dirty="0">
              <a:solidFill>
                <a:schemeClr val="tx1"/>
              </a:solidFill>
              <a:latin typeface="+mn-lt"/>
            </a:endParaRPr>
          </a:p>
          <a:p>
            <a:pPr marL="342900" indent="-342900">
              <a:buFont typeface="Wingdings" panose="05000000000000000000" pitchFamily="2" charset="2"/>
              <a:buChar char="Ø"/>
            </a:pPr>
            <a:r>
              <a:rPr lang="cs-CZ" sz="2000" b="0" i="0" u="none" strike="noStrike" baseline="0" dirty="0">
                <a:solidFill>
                  <a:schemeClr val="tx1"/>
                </a:solidFill>
                <a:latin typeface="+mn-lt"/>
              </a:rPr>
              <a:t>Nezpůsobilými výdaji jsou vystavené exponáty</a:t>
            </a:r>
          </a:p>
          <a:p>
            <a:pPr marL="342900" indent="-342900">
              <a:buFont typeface="Wingdings" panose="05000000000000000000" pitchFamily="2" charset="2"/>
              <a:buChar char="Ø"/>
            </a:pPr>
            <a:r>
              <a:rPr lang="cs-CZ" sz="2000" b="0" i="0" u="none" strike="noStrike" baseline="0" dirty="0">
                <a:solidFill>
                  <a:schemeClr val="tx1"/>
                </a:solidFill>
                <a:latin typeface="+mn-lt"/>
              </a:rPr>
              <a:t>Nezpůsobilými výdaji jsou kotle na uhlí, včetně kombinovaných (uhlí/biomasa), kotle na zemní plyn, tepelná čerpadla, systémy nuceného větrání s rekuperací odpadního tepla a instalace solárně-termických kolektorů</a:t>
            </a:r>
          </a:p>
          <a:p>
            <a:pPr marL="342900" indent="-342900">
              <a:buFont typeface="Wingdings" panose="05000000000000000000" pitchFamily="2" charset="2"/>
              <a:buChar char="Ø"/>
            </a:pPr>
            <a:r>
              <a:rPr lang="cs-CZ" sz="2000" b="0" i="0" u="none" strike="noStrike" baseline="0" dirty="0">
                <a:solidFill>
                  <a:schemeClr val="tx1"/>
                </a:solidFill>
                <a:latin typeface="+mn-lt"/>
              </a:rPr>
              <a:t>Nebudou podporovány projekty, u kterých způsobilé výdaje, ze kterých je stanovena dotace, na stavební a technologické úpravy opláštění budovy přesahují výši 500 000 Kč</a:t>
            </a:r>
          </a:p>
          <a:p>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85242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VFBUUFBQUFBQVFBQVFBQUFBQWFhQUFBQYHCggGBolHBQUITEhJSkrLi4uFx8zODMsNygtLisBCgoKDg0OFxAQGywkHBwsLCwsLCwsLCwsLCwsLCwsLCwsLCwsLCwsLCwsLCwsLCwsLCwsLCwsLCwsLCwsLCwsLP/AABEIAKgBLAMBIgACEQEDEQH/xAAcAAACAwEBAQEAAAAAAAAAAAAAAwECBAUGBwj/xABAEAACAQIDBAcFBgMHBQAAAAAAAQIDEQQSIQUxQVEGE2FxgZGhFTJSwdEUIkKx4fAHkqIWY3KCk8LSFzNDYoP/xAAaAQEBAQEBAQEAAAAAAAAAAAABAAIDBQQG/8QAKBEAAgEDAwMEAgMAAAAAAAAAAAESAgMRExVRBDFSIUFhkRRCBaGx/9oADAMBAAIRAxEAPwD2uUjKPykOJ4usfbARlDKOsRlHWGAnKGUblCw6xQFZSMo7KRlNaxaYqwWG5QymtYNMVYLDMoZR1i0xdgsMykZTWqGmUsFi+ULDqlApYLF7BYdUIFLEWL2CxrVKBSxFhlgsOqEBViLDcpGUdQICmiriOykOI6hQM7iUcDU4lXAdQIGOVMVKkbnApKmOoEDnSpCZ0jpypipUh1UWmcqdETOkdWVITKiaVxBpnJnSETpHXnQETomlcMuhnHnSFOmdadAQ6BqZmDPpWUhxH5SMp+S1j04iMpGUflDKWsURGUjKPykZTWsMRGUMo7KGUdYYiMoZR2UMppXhiJsRYdlDKaV4oibEWHZQymldKAmwWG5QymldKAmwWHZSMppXQgKsGUblDKa1QgJsFhuUMprVCAqwWG5SMo6oQFWDKNykZR1SgKylco/KRlHVCAhxKuBoylXEtUoGZwKOma3Aq4FqhAxukLlSNzgVdMdYYHOlREzoHUdMXKkbV4YHJnQESw52JUhbom1eLSR6sgV1yDrkfmcM7RY0iwvrkR1pYZRY2xFhfWkdYOGMWNsRYX1hHWj6jFjLBYV1gdYjXqUWMAV1gdYPqMWMAX1hHWGssYsaQL6wjrByyixoCusI6w1JjEcAjrA6wZMojgEuoR1gzZQHAJ6wOsGZQGgK6wOsNTKAwBXWB1hSYQGEWF9YHWFJlAvYixTrA6wcsIFrEOJGcjOaTZQBxKOJbMRc2mxgLlAW6Y9lTomxicr20v24/Nlva2l9PNGN7LXIo9lLkept1ng87cbnwa5bdiuPld/IhdIY8/SX0Mj2YLls7sHbrHAbjd+Po6cNuReia8xj2q+X78jivZ/YH2ea3NrzDbbPBbjc+Po7D2q+RHtWXL1OPlnzv5lk5dvoG22uB3Gs6vtV8vUPar5epyXN9vkiM7/aLbbXA7jWdf2q+XqHtZ8vU47qfuwdYG22uB3Gv4Ov7WfL1D2u+XqchtlXfmW3WuC3Gv4Oz7X7A9sdjODPN8T9DPNS+J+Y7baLcq+Eem9sdjD2z2M8lPP8cv5mZ6tFve2+9tjtdoNzr4R63EdJqcPeduze/JamP+2tLt7NJfQ8x9lXIlYVcja/jLC7ow/5O77YPSS6bU+Ck/B/NC5dOYfBJ+C+pwPsaKvArka27p+DO43vj6O0+nn90/5v0E1endT8NGPfKTfol8zlPArkSsIuRv8AA6fx/wBMvr73P9I6EenNfjSpvuzL5sXLpvieEKS/yzf+8584wW9peKv5GWeKgtyb8EjS6Gx4mH117yOrW6Z4t7urj2xg7/1SYpdL8Yvxxf8A84/JHHljuVP+r9CFjX8EfU2uisr9F9GH1t3yZ2f7YYz4o/6aIl0sxj3TS7qcPmmcuGN5014P9DRTxUHvTXqP4lnwX0H5l3yf2dGl0txa3uEu+H/FobDpdiv7t/5H/wAjBGrSf4vNNFs1P4o+ZfiWfBfQ/mXfJnTXTHEW9ylfnaf5ZhVXpRiZfijD/DBf7rmJSp/HHxdvzOfidtYaH4s75QV/6t3qK6Swv1QPrL9X7HS9rYlu/X1P5nby3GqhtvFr/wArfZKMH62ueWq9K4JfcpSb4ZmkvS5ysT0jrz3SUFyirebepp2rXivoFfveT+z6L/1BVLSt1ba35G838uvyEz/irh0/+1WfbaFvWR8nkrkZThV0lp/qfRT1l5Lv/SPvGyukuHxMHKnWUbOzjOShJXdotq/G6t3nTVLMk1JtNXWr3PX5o/Oljv7B6WYjC1M6m5p5VOM3mvFON1G/utqNrndVHxujg+1dTLt9SJRkfPcN/FKooyz0VKWaPV62WRK0lN78zte6XF7j0uC/iFhKrStOF3BfeVks9TJq+y6fczadLObVSOtOM+bM06U+b82dfC4mjWipUqkJxdkmpJ6t2S79UOlhuw2kjEmednQk97fmxE8EehrwjFXk0l2tI5eI2nQj+JPuTfqlY1gJGCNGS3NrxZSal8T8wq7bp6/dn2aJX9TFLbceMJJd6b8tCiMmaJVpLixVXFVOFl3L6lIbTpydruP+JW/I0QpqSvFprmmmMEE2YJ1Knxy8Hb8hTnP45/zM6UsMxMsOMUEmZFi6i/F5pMn7dPs8jQ8IKlQSCCGbKPEt8PVkKu/2xdbEQjv8lqzHU2l8MPN/JFFDI6CxL5fvyB4mXJHHntGf/qvD6sQ8bUvfN6K3kZiMjsTrTfG3giaVea437zn0NrfHHxj9GbI4mMvdd/z8higkx08TN8l4CKjb3tv8vIKlVJa2Xfoc/E7Ugtzcn2bvMIjJs1uCKSpnGq7Um/dSj6vzZhr1ZS95t97+RDhnoZzgldyil3ozVNoUo8b9yucBQLZC9SwjrvbEOEZehWO2YcYS9GcnKSol6lhHZltSFrxjJ99opeJjr7Zl+GKXfd/Qx9WUcCyyihksdN+88y5bl5IzTd+Fhqpl4wMtG0/YzRgS4l5ItGAxKQrJ2EZB9iypjEJGFImxJKR8p1yVsFhkUGU0GS+FxtSk705yg7pvK2ruLurrjZtnqtnfxFxUIxhUlnjFJXSSm0k98ue7Xv3nkHEGhWUDSfc97R6W0KrbqOUXlveV3uV2r8X9DsOinuad9Vbine35PyPlNjThsdUptOE5LKmlq3ZNOOie7STOtN5ruc6rS9j6XLCiamCPM7H6YzhpWWeKzO6Sz7m0tXzaPY7K2vh8TpTms1k8j0lbTg+12OtNdLOVVFSObLCFFBwd4txfNaHpJ4MzVsH2G8Ixk5tLak171pej819Br2mvgfn+hFTB2F/ZhigkVqbT00hr2vT8jn4rFyl9DbPDmapTS3tLvZYRJs5zkyjTNFWtBdvcjPPGrhF+LSMNo0lUVyg4CamNfw+v6C/tj+FebB1IVSy8tBcpvgrDo1b/AIfXQJVUvwteRmSNxZjqKT95t97uUcDXmT4llhUTJMwJcirgdD7MH2cDRzsrIcDovDlJQSIjBkGxpaXNMXEs6q7WQGWNJsn7MalW7DPORZJIMiQipLkhjRXqyyOCkKd+ASduRaa7Rb7DMmaVJSVdrkTOe771tFfvBpfqLn2szlmkkKsFjTXp66CEjDWCTyQSFgQCWKygSWIBTiVHtFXERyKZClbc2McSuUhyeh2J0xr0XTjJqpTgnFwe+0mnfNxkrad7XE9TQ6d4aXvxnCyu3ZNN/dVopPtfgj5mogzarqRiq3Sz699tjUip07NSSknxs911wMNec3xt3JHzrBbUq0lJQlbNFQd9bRTzLLfdvfmz0+xekcZxy1mouMfef4vvJLx1Nq5nuc6rWDbVpye9t+LMdXDHWo1oVU3CSkk7NrnZP5oVVpHQx2OTKjZGbKdKtAQ6QRKRhnTEuBvlAVKnqOCyLjJpC6jbNKiUlEzFG5MyumWpNrc2huUMo4AusS+Ni0qt+wz2LxjYGiTBq/FkdWiUS0ZaNpozzYRp8xrgWSEO4so4jbFuqa3oBwIUCZRGNFL33GX6mvRCJw15KxRw5G2nQWt9Vxe5eZlxFZbo+fMM8D29WJaXF2D7vP0KNExpPgr+RYCQrOVGKV1bcVMsAdPRvit/cRFjM1m7CkTRExJsBNgLJCRYEgIirRDiM7yGhLIqUSjiaGheUjSYvKRKNhrQTLBZG4LHVKXuSau02uDautUdrAdI25ZayVnf7y4X1WnLgeeUSjQptdgdKfc9rg8ZCsm4vde6e9JcWOnTPCwk1qm13HS2ftecHq86e9PV7220+erOtN3k51WuD0MqYp0zHHb0GtYtPTdZrtNlDG05JfeWvBuzu76d+h1VVL7M5RqXdFMguVNnQlSIVIcBkwOmLlA6FSkUVDmWByY4QJymqUBbgZNIz5QY9wDIWCyZ1BkZDTlKRSvbsBoUylPR30duZarir6RitOLIlTFzVjEUzcmik9d4p1LbtQnK4toomXXwVrVXLeISu7Ia4j8PRtq2+wGsIafVi1Qyq7F1cS07Lcaq+vMwyiSpz3Nt47BJJxWltd9t4tR5F1LSxZLfbsMGclIPVfMicNSGgkHsIOHEq2WTJiyIqDZM16g1csEFyYsoiwEDIvqWSAiIcSs4WJuSQ5FtEWGtXKqAjkU0RYa0VsQ5KWAvYjKWCyMhiprdJ6dr00t8kbaO3asW81pX4NbtVut2aeJzool9vAVldgaT7nefSFW1g0++63v5WNtHa1GUW27NK7T372tOb0Xmjytiu43Oozp0ns6VeE/clfS/heS08YsmVI8bTk4u6bXc2hrxlTV53rvv2Gld5Rl2+GercSkoaHCp7dqLfle7h27/AJCq+06je/k7LddNNC7iDTZ316E5VfccKttWb423biFtGXPf8gmhVDR1q8rbkIlG+9nKnjpvfJ6Xt4loYyS43XJkq1wZqt1P3NziUkhEMdpryb7xscVG+64ypMwqNGGo8WMmjLLGpLRap24+oqePfI5upM7U+iH1pWMc1qXeLT4CpVUdKXSZecir6EuREUTc4GgSBsqmWZASyrRZLcWkuQpERT36k5fIoyYskyK2AskQkA5C5JRA2RDKaumQSmVga9gALlnErcBKolxBLiS0RZFgiyRH6kOSsSOYwq3bxHAlou6DLx5FWyUQE3IRaV1YmTQkIaGRBohlgckKJDVi1yWhwGRQIZYrBaBgckNbgv2hmKsGI6FSzLSqXQhAyDAzMWUikZFmawAKRawAY9wZEWSAARLZMXqAERV7iUwASIf6EgBEQ1+ZMogBEDepDYAREXLLtACHBVE5gAiLJkSACAhorGXMAISJlfqACJeMiZpAAoCiZeceQARBay8QsAGiIYuYAHsKKsEAAIIAARIYZgAyR//Z"/>
          <p:cNvSpPr>
            <a:spLocks noChangeAspect="1" noChangeArrowheads="1"/>
          </p:cNvSpPr>
          <p:nvPr/>
        </p:nvSpPr>
        <p:spPr bwMode="auto">
          <a:xfrm>
            <a:off x="116681" y="-1279922"/>
            <a:ext cx="7929563" cy="4457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cs-CZ" sz="1350"/>
          </a:p>
        </p:txBody>
      </p:sp>
      <p:pic>
        <p:nvPicPr>
          <p:cNvPr id="6" name="Obrázek 5"/>
          <p:cNvPicPr>
            <a:picLocks noChangeAspect="1"/>
          </p:cNvPicPr>
          <p:nvPr/>
        </p:nvPicPr>
        <p:blipFill>
          <a:blip r:embed="rId2"/>
          <a:stretch>
            <a:fillRect/>
          </a:stretch>
        </p:blipFill>
        <p:spPr>
          <a:xfrm>
            <a:off x="0" y="857250"/>
            <a:ext cx="9210675" cy="5176731"/>
          </a:xfrm>
          <a:prstGeom prst="rect">
            <a:avLst/>
          </a:prstGeom>
        </p:spPr>
      </p:pic>
      <p:sp>
        <p:nvSpPr>
          <p:cNvPr id="7" name="Nadpis 1"/>
          <p:cNvSpPr>
            <a:spLocks noGrp="1"/>
          </p:cNvSpPr>
          <p:nvPr>
            <p:ph type="title"/>
          </p:nvPr>
        </p:nvSpPr>
        <p:spPr>
          <a:xfrm>
            <a:off x="910330" y="4604649"/>
            <a:ext cx="6776345" cy="1307449"/>
          </a:xfrm>
        </p:spPr>
        <p:txBody>
          <a:bodyPr/>
          <a:lstStyle/>
          <a:p>
            <a:pPr algn="ctr"/>
            <a:r>
              <a:rPr lang="cs-CZ" dirty="0">
                <a:solidFill>
                  <a:schemeClr val="bg1"/>
                </a:solidFill>
              </a:rPr>
              <a:t>Děkuji za pozornost</a:t>
            </a:r>
          </a:p>
        </p:txBody>
      </p:sp>
      <p:pic>
        <p:nvPicPr>
          <p:cNvPr id="8" name="Picture 4" descr="Šumperský venk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687" y="3341209"/>
            <a:ext cx="1047629" cy="1100009"/>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2509" y="168216"/>
            <a:ext cx="3631986" cy="598782"/>
          </a:xfrm>
          <a:prstGeom prst="rect">
            <a:avLst/>
          </a:prstGeom>
        </p:spPr>
      </p:pic>
    </p:spTree>
    <p:extLst>
      <p:ext uri="{BB962C8B-B14F-4D97-AF65-F5344CB8AC3E}">
        <p14:creationId xmlns:p14="http://schemas.microsoft.com/office/powerpoint/2010/main" val="21579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základní podmínky</a:t>
            </a:r>
          </a:p>
        </p:txBody>
      </p:sp>
      <p:sp>
        <p:nvSpPr>
          <p:cNvPr id="5" name="Zástupný symbol pro obsah 4"/>
          <p:cNvSpPr>
            <a:spLocks noGrp="1"/>
          </p:cNvSpPr>
          <p:nvPr>
            <p:ph idx="1"/>
          </p:nvPr>
        </p:nvSpPr>
        <p:spPr>
          <a:xfrm>
            <a:off x="323768" y="632132"/>
            <a:ext cx="8496464" cy="5688344"/>
          </a:xfrm>
        </p:spPr>
        <p:txBody>
          <a:bodyPr/>
          <a:lstStyle/>
          <a:p>
            <a:pPr algn="just"/>
            <a:r>
              <a:rPr lang="cs-CZ" sz="2000" b="1" dirty="0">
                <a:solidFill>
                  <a:schemeClr val="tx1"/>
                </a:solidFill>
                <a:latin typeface="+mn-lt"/>
              </a:rPr>
              <a:t>Žadatel:</a:t>
            </a:r>
          </a:p>
          <a:p>
            <a:pPr marL="285750" indent="-285750" algn="just">
              <a:buFont typeface="Wingdings" panose="05000000000000000000" pitchFamily="2" charset="2"/>
              <a:buChar char="Ø"/>
            </a:pPr>
            <a:r>
              <a:rPr lang="cs-CZ" sz="2000" dirty="0">
                <a:solidFill>
                  <a:schemeClr val="tx1"/>
                </a:solidFill>
                <a:latin typeface="+mn-lt"/>
              </a:rPr>
              <a:t>obec nebo svazek obcí</a:t>
            </a:r>
          </a:p>
          <a:p>
            <a:pPr marL="285750" indent="-285750" algn="just">
              <a:buFont typeface="Wingdings" panose="05000000000000000000" pitchFamily="2" charset="2"/>
              <a:buChar char="Ø"/>
            </a:pPr>
            <a:r>
              <a:rPr lang="cs-CZ" sz="2000" dirty="0">
                <a:solidFill>
                  <a:schemeClr val="tx1"/>
                </a:solidFill>
                <a:latin typeface="+mn-lt"/>
              </a:rPr>
              <a:t>příspěvkové organizace zřízené obcí nebo svazkem obcí</a:t>
            </a:r>
          </a:p>
          <a:p>
            <a:pPr marL="285750" indent="-285750" algn="just">
              <a:buFont typeface="Wingdings" panose="05000000000000000000" pitchFamily="2" charset="2"/>
              <a:buChar char="Ø"/>
            </a:pPr>
            <a:r>
              <a:rPr lang="cs-CZ" sz="2000" dirty="0">
                <a:solidFill>
                  <a:schemeClr val="tx1"/>
                </a:solidFill>
                <a:latin typeface="+mn-lt"/>
              </a:rPr>
              <a:t>nestátní neziskové organizace (min. dvouletá historie) a církve </a:t>
            </a:r>
          </a:p>
          <a:p>
            <a:pPr marL="285750" indent="-285750" algn="just">
              <a:buFont typeface="Wingdings" panose="05000000000000000000" pitchFamily="2" charset="2"/>
              <a:buChar char="Ø"/>
            </a:pPr>
            <a:r>
              <a:rPr lang="cs-CZ" sz="2000" dirty="0">
                <a:solidFill>
                  <a:schemeClr val="tx1"/>
                </a:solidFill>
                <a:latin typeface="+mn-lt"/>
              </a:rPr>
              <a:t>školské právnické osoby, které nejsou zřízeny krajem či organizační složkou státu</a:t>
            </a:r>
          </a:p>
          <a:p>
            <a:pPr algn="just"/>
            <a:r>
              <a:rPr lang="cs-CZ" sz="2000" b="1" dirty="0">
                <a:solidFill>
                  <a:schemeClr val="tx1"/>
                </a:solidFill>
                <a:latin typeface="+mn-lt"/>
              </a:rPr>
              <a:t>Způsobilé výdaje:</a:t>
            </a:r>
          </a:p>
          <a:p>
            <a:pPr marL="285750" indent="-285750" algn="just">
              <a:buFont typeface="Wingdings" panose="05000000000000000000" pitchFamily="2" charset="2"/>
              <a:buChar char="Ø"/>
            </a:pPr>
            <a:r>
              <a:rPr lang="cs-CZ" sz="2000" dirty="0">
                <a:solidFill>
                  <a:schemeClr val="tx1"/>
                </a:solidFill>
                <a:latin typeface="+mn-lt"/>
              </a:rPr>
              <a:t>investiční výdaje (dle definice v kap. 1 části A Pravidel 19.2.1) nebo drobný dlouhodobý hmotný majetek – konkrétní výčet, co je způsobilé</a:t>
            </a:r>
          </a:p>
          <a:p>
            <a:pPr algn="just"/>
            <a:r>
              <a:rPr lang="cs-CZ" sz="2000" b="1" dirty="0">
                <a:solidFill>
                  <a:schemeClr val="tx1"/>
                </a:solidFill>
                <a:latin typeface="+mn-lt"/>
              </a:rPr>
              <a:t>Míra podpory:</a:t>
            </a:r>
          </a:p>
          <a:p>
            <a:pPr marL="285750" indent="-285750" algn="just">
              <a:buFont typeface="Wingdings" panose="05000000000000000000" pitchFamily="2" charset="2"/>
              <a:buChar char="Ø"/>
            </a:pPr>
            <a:r>
              <a:rPr lang="cs-CZ" sz="2000" dirty="0">
                <a:solidFill>
                  <a:schemeClr val="tx1"/>
                </a:solidFill>
                <a:latin typeface="+mn-lt"/>
              </a:rPr>
              <a:t>80 %</a:t>
            </a:r>
          </a:p>
          <a:p>
            <a:pPr algn="just"/>
            <a:endParaRPr lang="cs-CZ" sz="500" b="1" dirty="0">
              <a:solidFill>
                <a:schemeClr val="tx1"/>
              </a:solidFill>
              <a:latin typeface="+mn-lt"/>
            </a:endParaRPr>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endParaRPr lang="cs-CZ" dirty="0"/>
          </a:p>
          <a:p>
            <a:pPr marL="285750" indent="-285750" algn="just">
              <a:buFont typeface="Wingdings" panose="05000000000000000000" pitchFamily="2" charset="2"/>
              <a:buChar char="Ø"/>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9461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b="1" dirty="0">
                <a:latin typeface="+mj-lt"/>
              </a:rPr>
              <a:t>Článek 20 – základní podmínky</a:t>
            </a:r>
          </a:p>
        </p:txBody>
      </p:sp>
      <p:sp>
        <p:nvSpPr>
          <p:cNvPr id="4" name="Obdélník 3"/>
          <p:cNvSpPr/>
          <p:nvPr/>
        </p:nvSpPr>
        <p:spPr>
          <a:xfrm>
            <a:off x="467544" y="812899"/>
            <a:ext cx="8424456" cy="4401205"/>
          </a:xfrm>
          <a:prstGeom prst="rect">
            <a:avLst/>
          </a:prstGeom>
        </p:spPr>
        <p:txBody>
          <a:bodyPr wrap="square">
            <a:spAutoFit/>
          </a:bodyPr>
          <a:lstStyle/>
          <a:p>
            <a:pPr algn="just"/>
            <a:r>
              <a:rPr lang="cs-CZ" sz="2000" b="1" dirty="0">
                <a:solidFill>
                  <a:schemeClr val="tx1"/>
                </a:solidFill>
                <a:latin typeface="+mn-lt"/>
              </a:rPr>
              <a:t>Režim podpory:</a:t>
            </a:r>
          </a:p>
          <a:p>
            <a:pPr marL="285750" indent="-285750" algn="just">
              <a:buFont typeface="Wingdings" panose="05000000000000000000" pitchFamily="2" charset="2"/>
              <a:buChar char="Ø"/>
            </a:pPr>
            <a:r>
              <a:rPr lang="cs-CZ" sz="2000" dirty="0">
                <a:solidFill>
                  <a:schemeClr val="tx1"/>
                </a:solidFill>
                <a:latin typeface="+mn-lt"/>
                <a:ea typeface="Verdana"/>
                <a:cs typeface="Verdana"/>
              </a:rPr>
              <a:t>de minimis</a:t>
            </a:r>
          </a:p>
          <a:p>
            <a:pPr marL="285750" indent="-285750" algn="just">
              <a:buFont typeface="Wingdings" panose="05000000000000000000" pitchFamily="2" charset="2"/>
              <a:buChar char="Ø"/>
            </a:pPr>
            <a:r>
              <a:rPr lang="cs-CZ" sz="2000" dirty="0">
                <a:solidFill>
                  <a:schemeClr val="tx1"/>
                </a:solidFill>
                <a:latin typeface="+mn-lt"/>
              </a:rPr>
              <a:t>nezakládá veřejnou podporu </a:t>
            </a:r>
          </a:p>
          <a:p>
            <a:pPr marL="285750" indent="-285750" algn="just">
              <a:buFont typeface="Wingdings" panose="05000000000000000000" pitchFamily="2" charset="2"/>
              <a:buChar char="Ø"/>
            </a:pPr>
            <a:r>
              <a:rPr lang="cs-CZ" sz="2000" dirty="0">
                <a:solidFill>
                  <a:schemeClr val="tx1"/>
                </a:solidFill>
                <a:latin typeface="+mn-lt"/>
              </a:rPr>
              <a:t>ve stejném režimu lze kombinovat kódy způsobilých výdajů a oblasti podpory</a:t>
            </a:r>
          </a:p>
          <a:p>
            <a:pPr marL="285750" indent="-285750" algn="just">
              <a:buFont typeface="Wingdings" panose="05000000000000000000" pitchFamily="2" charset="2"/>
              <a:buChar char="Ø"/>
            </a:pPr>
            <a:r>
              <a:rPr lang="cs-CZ" sz="2000" dirty="0">
                <a:solidFill>
                  <a:schemeClr val="tx1"/>
                </a:solidFill>
                <a:latin typeface="+mn-lt"/>
              </a:rPr>
              <a:t>v žádosti nelze kombinovat režimy podpory</a:t>
            </a:r>
          </a:p>
          <a:p>
            <a:pPr algn="just"/>
            <a:endParaRPr lang="cs-CZ" sz="2000" b="1" dirty="0"/>
          </a:p>
          <a:p>
            <a:pPr algn="just"/>
            <a:endParaRPr lang="cs-CZ" sz="2000" b="1" dirty="0"/>
          </a:p>
          <a:p>
            <a:pPr algn="just"/>
            <a:r>
              <a:rPr lang="cs-CZ" sz="2000" b="1" dirty="0"/>
              <a:t>Další podmínky:</a:t>
            </a:r>
          </a:p>
          <a:p>
            <a:pPr marL="285750" indent="-285750" algn="just">
              <a:buFont typeface="Wingdings" panose="05000000000000000000" pitchFamily="2" charset="2"/>
              <a:buChar char="Ø"/>
            </a:pPr>
            <a:r>
              <a:rPr lang="cs-CZ" sz="2000" dirty="0">
                <a:ea typeface="Verdana"/>
                <a:cs typeface="Verdana"/>
              </a:rPr>
              <a:t>projekt musí být v souladu s plánem rozvoje obce a v souladu s příslušnou strategií (Příloha 21 Pravidel). I v případě svazku obcí se musí dokládat soulad s plánem rozvoje všech obcí dotčených realizací projektu. </a:t>
            </a:r>
          </a:p>
          <a:p>
            <a:pPr marL="285750" indent="-285750" algn="just">
              <a:buFont typeface="Wingdings" panose="05000000000000000000" pitchFamily="2" charset="2"/>
              <a:buChar char="Ø"/>
            </a:pPr>
            <a:endParaRPr lang="cs-CZ" sz="2000" dirty="0">
              <a:ea typeface="Verdana"/>
              <a:cs typeface="Verdana"/>
            </a:endParaRPr>
          </a:p>
          <a:p>
            <a:pPr marL="285750" indent="-285750" algn="just">
              <a:buFont typeface="Wingdings" panose="05000000000000000000" pitchFamily="2" charset="2"/>
              <a:buChar char="Ø"/>
            </a:pPr>
            <a:r>
              <a:rPr lang="cs-CZ" sz="2000" dirty="0">
                <a:ea typeface="Verdana"/>
                <a:cs typeface="Verdana"/>
              </a:rPr>
              <a:t> Limity str. 120 – 121 pravidel PRV</a:t>
            </a:r>
          </a:p>
          <a:p>
            <a:pPr marL="285750" indent="-285750" algn="just">
              <a:buFont typeface="Wingdings" panose="05000000000000000000" pitchFamily="2" charset="2"/>
              <a:buChar char="Ø"/>
            </a:pPr>
            <a:endParaRPr lang="cs-CZ" sz="2000" dirty="0"/>
          </a:p>
        </p:txBody>
      </p:sp>
    </p:spTree>
    <p:extLst>
      <p:ext uri="{BB962C8B-B14F-4D97-AF65-F5344CB8AC3E}">
        <p14:creationId xmlns:p14="http://schemas.microsoft.com/office/powerpoint/2010/main" val="16294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619" y="1933853"/>
            <a:ext cx="7563080" cy="1654978"/>
          </a:xfrm>
        </p:spPr>
        <p:txBody>
          <a:bodyPr/>
          <a:lstStyle/>
          <a:p>
            <a:pPr algn="ctr"/>
            <a:r>
              <a:rPr lang="cs-CZ" dirty="0" err="1">
                <a:solidFill>
                  <a:schemeClr val="accent6">
                    <a:lumMod val="75000"/>
                  </a:schemeClr>
                </a:solidFill>
                <a:latin typeface="Century Gothic" panose="020B0502020202020204" pitchFamily="34" charset="0"/>
              </a:rPr>
              <a:t>Fiche</a:t>
            </a:r>
            <a:r>
              <a:rPr lang="cs-CZ" dirty="0">
                <a:solidFill>
                  <a:schemeClr val="accent6">
                    <a:lumMod val="75000"/>
                  </a:schemeClr>
                </a:solidFill>
                <a:latin typeface="Century Gothic" panose="020B0502020202020204" pitchFamily="34" charset="0"/>
              </a:rPr>
              <a:t> 9: </a:t>
            </a:r>
            <a:r>
              <a:rPr lang="cs-CZ" dirty="0"/>
              <a:t/>
            </a:r>
            <a:br>
              <a:rPr lang="cs-CZ" dirty="0"/>
            </a:br>
            <a:r>
              <a:rPr lang="cs-CZ" dirty="0"/>
              <a:t>A) Veřejná prostranství v obcích</a:t>
            </a:r>
          </a:p>
        </p:txBody>
      </p:sp>
      <p:sp>
        <p:nvSpPr>
          <p:cNvPr id="4" name="Podnadpis 3"/>
          <p:cNvSpPr>
            <a:spLocks noGrp="1"/>
          </p:cNvSpPr>
          <p:nvPr>
            <p:ph type="subTitle" idx="1"/>
          </p:nvPr>
        </p:nvSpPr>
        <p:spPr>
          <a:xfrm>
            <a:off x="539552" y="4570829"/>
            <a:ext cx="7128792" cy="1027291"/>
          </a:xfrm>
        </p:spPr>
        <p:txBody>
          <a:bodyPr>
            <a:noAutofit/>
          </a:bodyPr>
          <a:lstStyle/>
          <a:p>
            <a:pPr>
              <a:lnSpc>
                <a:spcPct val="110000"/>
              </a:lnSpc>
            </a:pPr>
            <a:r>
              <a:rPr lang="cs-CZ" sz="2000" dirty="0">
                <a:solidFill>
                  <a:schemeClr val="accent6">
                    <a:lumMod val="50000"/>
                  </a:schemeClr>
                </a:solidFill>
                <a:latin typeface="+mj-lt"/>
                <a:ea typeface="+mj-ea"/>
                <a:cs typeface="+mj-cs"/>
              </a:rPr>
              <a:t>8. výzva PRV MAS Šumperský venkov</a:t>
            </a:r>
          </a:p>
          <a:p>
            <a:pPr>
              <a:lnSpc>
                <a:spcPct val="110000"/>
              </a:lnSpc>
            </a:pPr>
            <a:r>
              <a:rPr lang="cs-CZ" sz="2000" dirty="0">
                <a:solidFill>
                  <a:schemeClr val="accent6">
                    <a:lumMod val="50000"/>
                  </a:schemeClr>
                </a:solidFill>
                <a:latin typeface="+mj-lt"/>
                <a:ea typeface="+mj-ea"/>
                <a:cs typeface="+mj-cs"/>
              </a:rPr>
              <a:t>Pravidla PRV: Čl. 20 Základní služby a obnova vesnic ve venkovských oblastech</a:t>
            </a:r>
          </a:p>
        </p:txBody>
      </p:sp>
      <p:sp>
        <p:nvSpPr>
          <p:cNvPr id="3" name="Obdélník 2"/>
          <p:cNvSpPr/>
          <p:nvPr/>
        </p:nvSpPr>
        <p:spPr>
          <a:xfrm>
            <a:off x="7058026" y="4191000"/>
            <a:ext cx="13074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Picture 4" descr="Šumperský ven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436" y="3908057"/>
            <a:ext cx="1262423" cy="13255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2" descr="C:\Users\poodri\AppData\Local\Temp\Rar$DRa0.564\logaEU\PRV\RGB\JPG\CZ_RO_B_C.jpg">
            <a:extLst>
              <a:ext uri="{FF2B5EF4-FFF2-40B4-BE49-F238E27FC236}">
                <a16:creationId xmlns:a16="http://schemas.microsoft.com/office/drawing/2014/main" id="{5434262F-FB3B-46E7-B4C4-4D4AB46B3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91" t="19257" r="5405" b="17838"/>
          <a:stretch>
            <a:fillRect/>
          </a:stretch>
        </p:blipFill>
        <p:spPr bwMode="auto">
          <a:xfrm>
            <a:off x="1835696" y="6021288"/>
            <a:ext cx="2412206"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C:\Users\poodri\AppData\Local\Temp\Rar$DRa0.378\loga PRV\logo\barevne\logo PRV 2.jpg">
            <a:extLst>
              <a:ext uri="{FF2B5EF4-FFF2-40B4-BE49-F238E27FC236}">
                <a16:creationId xmlns:a16="http://schemas.microsoft.com/office/drawing/2014/main" id="{7D648D25-53A0-4760-BA84-6C3CA9A17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973676"/>
            <a:ext cx="1432310" cy="5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5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a) Veřejná prostranství v obcích</a:t>
            </a:r>
          </a:p>
        </p:txBody>
      </p:sp>
      <p:sp>
        <p:nvSpPr>
          <p:cNvPr id="5" name="Zástupný symbol pro obsah 4"/>
          <p:cNvSpPr>
            <a:spLocks noGrp="1"/>
          </p:cNvSpPr>
          <p:nvPr>
            <p:ph idx="1"/>
          </p:nvPr>
        </p:nvSpPr>
        <p:spPr>
          <a:xfrm>
            <a:off x="323768" y="632132"/>
            <a:ext cx="8496464" cy="5688344"/>
          </a:xfrm>
        </p:spPr>
        <p:txBody>
          <a:bodyPr/>
          <a:lstStyle/>
          <a:p>
            <a:pPr algn="just"/>
            <a:r>
              <a:rPr lang="cs-CZ" sz="1800" b="0" i="0" u="none" strike="noStrike" baseline="0" dirty="0">
                <a:solidFill>
                  <a:srgbClr val="000000"/>
                </a:solidFill>
                <a:latin typeface="+mn-lt"/>
              </a:rPr>
              <a:t>Žadatelem je</a:t>
            </a:r>
          </a:p>
          <a:p>
            <a:pPr marL="285750" indent="-285750" algn="just">
              <a:buFont typeface="Wingdings" panose="05000000000000000000" pitchFamily="2" charset="2"/>
              <a:buChar char="Ø"/>
            </a:pPr>
            <a:r>
              <a:rPr lang="cs-CZ" sz="1800" b="0" i="0" u="none" strike="noStrike" baseline="0" dirty="0">
                <a:solidFill>
                  <a:srgbClr val="000000"/>
                </a:solidFill>
                <a:latin typeface="+mn-lt"/>
              </a:rPr>
              <a:t>Obec nebo svazek obcí </a:t>
            </a:r>
          </a:p>
          <a:p>
            <a:pPr algn="just"/>
            <a:endParaRPr lang="cs-CZ" sz="1800" b="0" i="0" u="none" strike="noStrike" baseline="0" dirty="0">
              <a:solidFill>
                <a:srgbClr val="000000"/>
              </a:solidFill>
              <a:latin typeface="+mn-lt"/>
            </a:endParaRPr>
          </a:p>
          <a:p>
            <a:pPr algn="just"/>
            <a:r>
              <a:rPr lang="cs-CZ" sz="1800" b="0" i="0" u="sng" strike="noStrike" baseline="0" dirty="0">
                <a:solidFill>
                  <a:srgbClr val="000000"/>
                </a:solidFill>
                <a:latin typeface="+mn-lt"/>
              </a:rPr>
              <a:t>Podpořena budou pouze tato veřejná prostranství: </a:t>
            </a:r>
          </a:p>
          <a:p>
            <a:pPr algn="just"/>
            <a:r>
              <a:rPr lang="cs-CZ" sz="1800" b="0" i="0" u="none" strike="noStrike" baseline="0" dirty="0">
                <a:solidFill>
                  <a:srgbClr val="000000"/>
                </a:solidFill>
                <a:latin typeface="+mn-lt"/>
              </a:rPr>
              <a:t>náměstí, návsi, tržiště, navazující prostranství obecního úřadu, pošty, kostela, hřbitova, železniční stanice a dalších objektů občanské vybavenosti, které jsou ve vlastnictví obce. </a:t>
            </a:r>
          </a:p>
          <a:p>
            <a:pPr algn="l"/>
            <a:endParaRPr lang="cs-CZ" sz="1800" b="0" i="0" u="none" strike="noStrike" baseline="0" dirty="0">
              <a:solidFill>
                <a:srgbClr val="000000"/>
              </a:solidFill>
              <a:latin typeface="+mn-lt"/>
            </a:endParaRPr>
          </a:p>
          <a:p>
            <a:r>
              <a:rPr lang="cs-CZ" sz="1800" b="0" i="0" u="none" strike="noStrike" baseline="0" dirty="0">
                <a:solidFill>
                  <a:srgbClr val="000000"/>
                </a:solidFill>
                <a:latin typeface="+mn-lt"/>
              </a:rPr>
              <a:t>Projekt nesmí zakládat veřejnou podporu dle čl. 107 odst. 1 SFEU</a:t>
            </a:r>
          </a:p>
          <a:p>
            <a:pPr marL="285750" indent="-285750">
              <a:buFont typeface="Wingdings" panose="05000000000000000000" pitchFamily="2" charset="2"/>
              <a:buChar char="Ø"/>
            </a:pPr>
            <a:r>
              <a:rPr lang="cs-CZ" sz="1800" b="0" i="0" u="none" strike="noStrike" baseline="0" dirty="0">
                <a:solidFill>
                  <a:srgbClr val="000000"/>
                </a:solidFill>
                <a:latin typeface="+mn-lt"/>
              </a:rPr>
              <a:t>Předmět dotace musí být budován, případně pořízen ve veřejném zájmu, musí být veřejně přístupný a v rámci lhůty vázanosti projektu na účel nesmí být jeho užívání zpoplatněno.</a:t>
            </a:r>
          </a:p>
          <a:p>
            <a:pPr marL="342900" indent="-342900">
              <a:buFont typeface="Wingdings" panose="05000000000000000000" pitchFamily="2" charset="2"/>
              <a:buChar char="Ø"/>
            </a:pPr>
            <a:r>
              <a:rPr lang="cs-CZ" sz="1800" b="0" i="0" u="none" strike="noStrike" baseline="0" dirty="0">
                <a:solidFill>
                  <a:srgbClr val="000000"/>
                </a:solidFill>
                <a:latin typeface="+mn-lt"/>
              </a:rPr>
              <a:t>Nezpůsobilými výdaji jsou nástupiště zastávek veřejné dopravy, sportoviště, nákup/výsadba a ošetřování dřevin a nová výstavba pomníků.</a:t>
            </a:r>
          </a:p>
          <a:p>
            <a:pPr algn="just"/>
            <a:endParaRPr lang="cs-CZ" b="1"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0480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r>
              <a:rPr lang="cs-CZ" sz="2400" b="1" dirty="0">
                <a:latin typeface="+mj-lt"/>
              </a:rPr>
              <a:t>Článek 20 – a) Veřejná prostranství v obcích</a:t>
            </a:r>
          </a:p>
        </p:txBody>
      </p:sp>
      <p:sp>
        <p:nvSpPr>
          <p:cNvPr id="5" name="Zástupný symbol pro obsah 4"/>
          <p:cNvSpPr>
            <a:spLocks noGrp="1"/>
          </p:cNvSpPr>
          <p:nvPr>
            <p:ph idx="1"/>
          </p:nvPr>
        </p:nvSpPr>
        <p:spPr>
          <a:xfrm>
            <a:off x="323768" y="632132"/>
            <a:ext cx="8496464" cy="5688344"/>
          </a:xfrm>
        </p:spPr>
        <p:txBody>
          <a:bodyPr anchor="t"/>
          <a:lstStyle/>
          <a:p>
            <a:pPr algn="just"/>
            <a:r>
              <a:rPr lang="cs-CZ" sz="2000" b="1" dirty="0">
                <a:solidFill>
                  <a:schemeClr val="tx1"/>
                </a:solidFill>
                <a:latin typeface="+mn-lt"/>
              </a:rPr>
              <a:t>Způsobilé výdaje: </a:t>
            </a:r>
            <a:endParaRPr lang="cs-CZ" sz="2000" b="0" i="0" u="none" strike="noStrike" baseline="0" dirty="0">
              <a:solidFill>
                <a:schemeClr val="tx1"/>
              </a:solidFill>
              <a:latin typeface="+mn-lt"/>
            </a:endParaRPr>
          </a:p>
          <a:p>
            <a:pPr marL="285750" indent="-285750">
              <a:buFont typeface="Wingdings" panose="05000000000000000000" pitchFamily="2" charset="2"/>
              <a:buChar char="Ø"/>
            </a:pPr>
            <a:r>
              <a:rPr lang="cs-CZ" sz="1800" b="0" i="0" u="none" strike="noStrike" baseline="0" dirty="0">
                <a:solidFill>
                  <a:srgbClr val="000000"/>
                </a:solidFill>
                <a:latin typeface="+mn-lt"/>
              </a:rPr>
              <a:t>vytváření/rekonstrukce veřejných prostranství obce zejména úprava povrchů (včetně zatravnění), osvětlení, oplocení a venkovní mobiliář (lavičky, venkovní stoly, odpadkové koše, veřejné WC, psí záchody, stojany na kola, zábradlí, úřední desky, informační panely, orientační mapy, plakátovací plochy, rozcestníky, pomníky, květináče, přístřešky do 25 m2 zastavěné plochy), </a:t>
            </a:r>
          </a:p>
          <a:p>
            <a:pPr marL="285750" indent="-285750">
              <a:buFont typeface="Wingdings" panose="05000000000000000000" pitchFamily="2" charset="2"/>
              <a:buChar char="Ø"/>
            </a:pPr>
            <a:r>
              <a:rPr lang="cs-CZ" sz="1800" b="0" i="0" u="none" strike="noStrike" baseline="0" dirty="0">
                <a:solidFill>
                  <a:srgbClr val="000000"/>
                </a:solidFill>
                <a:latin typeface="+mn-lt"/>
              </a:rPr>
              <a:t>vodní prvky (kašny, fontány, pítka a ptačí napajedla či koupadla) a další solitérní prvky sloužící k dotvoření celkového charakteru veřejného prostranství </a:t>
            </a:r>
          </a:p>
          <a:p>
            <a:pPr marL="285750" indent="-285750">
              <a:buFont typeface="Wingdings" panose="05000000000000000000" pitchFamily="2" charset="2"/>
              <a:buChar char="Ø"/>
            </a:pPr>
            <a:r>
              <a:rPr lang="en-US" sz="1800" b="0" i="0" u="none" strike="noStrike" baseline="0" dirty="0">
                <a:solidFill>
                  <a:srgbClr val="000000"/>
                </a:solidFill>
                <a:latin typeface="+mn-lt"/>
              </a:rPr>
              <a:t> </a:t>
            </a:r>
            <a:r>
              <a:rPr lang="en-US" sz="1800" b="0" i="0" u="none" strike="noStrike" baseline="0" dirty="0" err="1">
                <a:solidFill>
                  <a:srgbClr val="000000"/>
                </a:solidFill>
                <a:latin typeface="+mn-lt"/>
              </a:rPr>
              <a:t>herní</a:t>
            </a:r>
            <a:r>
              <a:rPr lang="en-US" sz="1800" b="0" i="0" u="none" strike="noStrike" baseline="0" dirty="0">
                <a:solidFill>
                  <a:srgbClr val="000000"/>
                </a:solidFill>
                <a:latin typeface="+mn-lt"/>
              </a:rPr>
              <a:t> (</a:t>
            </a:r>
            <a:r>
              <a:rPr lang="en-US" sz="1800" b="0" i="0" u="none" strike="noStrike" baseline="0" dirty="0" err="1">
                <a:solidFill>
                  <a:srgbClr val="000000"/>
                </a:solidFill>
                <a:latin typeface="+mn-lt"/>
              </a:rPr>
              <a:t>i</a:t>
            </a:r>
            <a:r>
              <a:rPr lang="en-US" sz="1800" b="0" i="0" u="none" strike="noStrike" baseline="0" dirty="0">
                <a:solidFill>
                  <a:srgbClr val="000000"/>
                </a:solidFill>
                <a:latin typeface="+mn-lt"/>
              </a:rPr>
              <a:t> fitness) </a:t>
            </a:r>
            <a:r>
              <a:rPr lang="en-US" sz="1800" b="0" i="0" u="none" strike="noStrike" baseline="0" dirty="0" err="1">
                <a:solidFill>
                  <a:srgbClr val="000000"/>
                </a:solidFill>
                <a:latin typeface="+mn-lt"/>
              </a:rPr>
              <a:t>prvky</a:t>
            </a:r>
            <a:r>
              <a:rPr lang="en-US" sz="1800" b="0" i="0" u="none" strike="noStrike" baseline="0" dirty="0">
                <a:solidFill>
                  <a:srgbClr val="000000"/>
                </a:solidFill>
                <a:latin typeface="+mn-lt"/>
              </a:rPr>
              <a:t> </a:t>
            </a:r>
          </a:p>
          <a:p>
            <a:pPr marL="285750" indent="-285750">
              <a:buFont typeface="Wingdings" panose="05000000000000000000" pitchFamily="2" charset="2"/>
              <a:buChar char="Ø"/>
            </a:pPr>
            <a:r>
              <a:rPr lang="cs-CZ" sz="1800" b="0" i="0" u="none" strike="noStrike" baseline="0" dirty="0">
                <a:solidFill>
                  <a:srgbClr val="000000"/>
                </a:solidFill>
                <a:latin typeface="+mn-lt"/>
              </a:rPr>
              <a:t>doplňující výdaje jako součást projektu (parkoviště, parkovací stání, odstavné a manipulační plochy) - tvoří maximálně 30% výdajů, ze kterých je stanovena dotace </a:t>
            </a:r>
          </a:p>
          <a:p>
            <a:pPr marL="285750" indent="-285750">
              <a:buFont typeface="Wingdings" panose="05000000000000000000" pitchFamily="2" charset="2"/>
              <a:buChar char="Ø"/>
            </a:pPr>
            <a:r>
              <a:rPr lang="cs-CZ" sz="1800" b="0" i="0" u="none" strike="noStrike" baseline="0" dirty="0">
                <a:solidFill>
                  <a:srgbClr val="000000"/>
                </a:solidFill>
                <a:latin typeface="+mn-lt"/>
              </a:rPr>
              <a:t>nákup nemovitosti </a:t>
            </a:r>
          </a:p>
          <a:p>
            <a:endParaRPr lang="cs-CZ" dirty="0"/>
          </a:p>
          <a:p>
            <a:pPr marL="285750" indent="-285750">
              <a:buFont typeface="Wingdings" panose="05000000000000000000" pitchFamily="2" charset="2"/>
              <a:buChar char="Ø"/>
            </a:pPr>
            <a:endParaRPr lang="cs-CZ" b="1" dirty="0">
              <a:solidFill>
                <a:srgbClr val="F36523"/>
              </a:solidFill>
            </a:endParaRPr>
          </a:p>
          <a:p>
            <a:endParaRPr lang="cs-CZ"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757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98961" y="1810370"/>
            <a:ext cx="7946077" cy="1654978"/>
          </a:xfrm>
        </p:spPr>
        <p:txBody>
          <a:bodyPr/>
          <a:lstStyle/>
          <a:p>
            <a:pPr algn="ctr"/>
            <a:r>
              <a:rPr lang="cs-CZ" dirty="0" err="1">
                <a:solidFill>
                  <a:schemeClr val="accent6">
                    <a:lumMod val="75000"/>
                  </a:schemeClr>
                </a:solidFill>
                <a:latin typeface="Century Gothic" panose="020B0502020202020204" pitchFamily="34" charset="0"/>
              </a:rPr>
              <a:t>Fiche</a:t>
            </a:r>
            <a:r>
              <a:rPr lang="cs-CZ" dirty="0">
                <a:solidFill>
                  <a:schemeClr val="accent6">
                    <a:lumMod val="75000"/>
                  </a:schemeClr>
                </a:solidFill>
                <a:latin typeface="Century Gothic" panose="020B0502020202020204" pitchFamily="34" charset="0"/>
              </a:rPr>
              <a:t> 9: </a:t>
            </a:r>
            <a:r>
              <a:rPr lang="cs-CZ" dirty="0"/>
              <a:t/>
            </a:r>
            <a:br>
              <a:rPr lang="cs-CZ" dirty="0"/>
            </a:br>
            <a:r>
              <a:rPr lang="cs-CZ" dirty="0"/>
              <a:t>B) Mateřské a základní školy</a:t>
            </a:r>
          </a:p>
        </p:txBody>
      </p:sp>
      <p:sp>
        <p:nvSpPr>
          <p:cNvPr id="4" name="Podnadpis 3"/>
          <p:cNvSpPr>
            <a:spLocks noGrp="1"/>
          </p:cNvSpPr>
          <p:nvPr>
            <p:ph type="subTitle" idx="1"/>
          </p:nvPr>
        </p:nvSpPr>
        <p:spPr>
          <a:xfrm>
            <a:off x="685928" y="4570829"/>
            <a:ext cx="6910408" cy="1074686"/>
          </a:xfrm>
        </p:spPr>
        <p:txBody>
          <a:bodyPr>
            <a:noAutofit/>
          </a:bodyPr>
          <a:lstStyle/>
          <a:p>
            <a:pPr>
              <a:lnSpc>
                <a:spcPct val="130000"/>
              </a:lnSpc>
            </a:pPr>
            <a:r>
              <a:rPr lang="cs-CZ" sz="2000" dirty="0">
                <a:solidFill>
                  <a:schemeClr val="accent6">
                    <a:lumMod val="50000"/>
                  </a:schemeClr>
                </a:solidFill>
                <a:latin typeface="+mj-lt"/>
                <a:ea typeface="+mj-ea"/>
                <a:cs typeface="+mj-cs"/>
              </a:rPr>
              <a:t>8.</a:t>
            </a:r>
            <a:r>
              <a:rPr lang="cs-CZ" sz="2000" dirty="0">
                <a:solidFill>
                  <a:schemeClr val="accent6">
                    <a:lumMod val="50000"/>
                  </a:schemeClr>
                </a:solidFill>
                <a:latin typeface="Century Gothic" panose="020B0502020202020204" pitchFamily="34" charset="0"/>
                <a:ea typeface="+mj-ea"/>
                <a:cs typeface="+mj-cs"/>
              </a:rPr>
              <a:t> </a:t>
            </a:r>
            <a:r>
              <a:rPr lang="cs-CZ" sz="2000" dirty="0">
                <a:solidFill>
                  <a:schemeClr val="accent6">
                    <a:lumMod val="50000"/>
                  </a:schemeClr>
                </a:solidFill>
                <a:latin typeface="+mj-lt"/>
                <a:ea typeface="+mj-ea"/>
                <a:cs typeface="+mj-cs"/>
              </a:rPr>
              <a:t>výzva PRV MAS Šumperský venkov</a:t>
            </a:r>
          </a:p>
          <a:p>
            <a:pPr>
              <a:lnSpc>
                <a:spcPct val="100000"/>
              </a:lnSpc>
            </a:pPr>
            <a:r>
              <a:rPr lang="cs-CZ" sz="2000" dirty="0">
                <a:solidFill>
                  <a:schemeClr val="accent6">
                    <a:lumMod val="50000"/>
                  </a:schemeClr>
                </a:solidFill>
                <a:latin typeface="+mj-lt"/>
                <a:ea typeface="+mj-ea"/>
                <a:cs typeface="+mj-cs"/>
              </a:rPr>
              <a:t>Pravidla PRV: Čl. 20 Základní služby a obnova vesnic ve venkovských oblastech</a:t>
            </a:r>
          </a:p>
        </p:txBody>
      </p:sp>
      <p:sp>
        <p:nvSpPr>
          <p:cNvPr id="3" name="Obdélník 2"/>
          <p:cNvSpPr/>
          <p:nvPr/>
        </p:nvSpPr>
        <p:spPr>
          <a:xfrm>
            <a:off x="7058026" y="4191000"/>
            <a:ext cx="13074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Picture 4" descr="Šumperský venk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287" y="3933056"/>
            <a:ext cx="1262423" cy="13255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2" descr="C:\Users\poodri\AppData\Local\Temp\Rar$DRa0.564\logaEU\PRV\RGB\JPG\CZ_RO_B_C.jpg">
            <a:extLst>
              <a:ext uri="{FF2B5EF4-FFF2-40B4-BE49-F238E27FC236}">
                <a16:creationId xmlns:a16="http://schemas.microsoft.com/office/drawing/2014/main" id="{5434262F-FB3B-46E7-B4C4-4D4AB46B3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391" t="19257" r="5405" b="17838"/>
          <a:stretch>
            <a:fillRect/>
          </a:stretch>
        </p:blipFill>
        <p:spPr bwMode="auto">
          <a:xfrm>
            <a:off x="1835696" y="6021288"/>
            <a:ext cx="2412206"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3" descr="C:\Users\poodri\AppData\Local\Temp\Rar$DRa0.378\loga PRV\logo\barevne\logo PRV 2.jpg">
            <a:extLst>
              <a:ext uri="{FF2B5EF4-FFF2-40B4-BE49-F238E27FC236}">
                <a16:creationId xmlns:a16="http://schemas.microsoft.com/office/drawing/2014/main" id="{7D648D25-53A0-4760-BA84-6C3CA9A17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973676"/>
            <a:ext cx="1432310" cy="5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118444"/>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čl.20 RO_6_11_2019" id="{7725CC6C-351B-496E-809F-EC125B728F91}" vid="{681ADADF-A34D-45D6-9A82-E5A2D51507F4}"/>
    </a:ext>
  </a:extLst>
</a:theme>
</file>

<file path=ppt/theme/theme2.xml><?xml version="1.0" encoding="utf-8"?>
<a:theme xmlns:a="http://schemas.openxmlformats.org/drawingml/2006/main" name="1_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čl.20 RO_6_11_2019" id="{7725CC6C-351B-496E-809F-EC125B728F91}" vid="{06A22D80-CA07-4A16-804E-CB5741570039}"/>
    </a:ext>
  </a:extLst>
</a:theme>
</file>

<file path=ppt/theme/theme3.xml><?xml version="1.0" encoding="utf-8"?>
<a:theme xmlns:a="http://schemas.openxmlformats.org/drawingml/2006/main" name="3_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čl.20 RO_6_11_2019" id="{7725CC6C-351B-496E-809F-EC125B728F91}" vid="{9B2B2242-F97C-49D9-9D7F-C9DA2F2D9745}"/>
    </a:ext>
  </a:extLst>
</a:theme>
</file>

<file path=ppt/theme/theme4.xml><?xml version="1.0" encoding="utf-8"?>
<a:theme xmlns:a="http://schemas.openxmlformats.org/drawingml/2006/main" name="2_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čl.20 RO_6_11_2019" id="{7725CC6C-351B-496E-809F-EC125B728F91}" vid="{63EA13CA-2751-42CC-8B81-183822D5B3F3}"/>
    </a:ext>
  </a:extLst>
</a:theme>
</file>

<file path=ppt/theme/theme5.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čl.20 RO_6_11_2019" id="{7725CC6C-351B-496E-809F-EC125B728F91}" vid="{847CA2A2-0939-44E2-9E1E-A5E12BC547B0}"/>
    </a:ext>
  </a:extLst>
</a:theme>
</file>

<file path=ppt/theme/theme6.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čl.20 RO_6_11_2019</Template>
  <TotalTime>1766</TotalTime>
  <Words>3057</Words>
  <Application>Microsoft Office PowerPoint</Application>
  <PresentationFormat>Předvádění na obrazovce (4:3)</PresentationFormat>
  <Paragraphs>276</Paragraphs>
  <Slides>33</Slides>
  <Notes>0</Notes>
  <HiddenSlides>0</HiddenSlides>
  <MMClips>0</MMClips>
  <ScaleCrop>false</ScaleCrop>
  <HeadingPairs>
    <vt:vector size="6" baseType="variant">
      <vt:variant>
        <vt:lpstr>Použitá písma</vt:lpstr>
      </vt:variant>
      <vt:variant>
        <vt:i4>7</vt:i4>
      </vt:variant>
      <vt:variant>
        <vt:lpstr>Motiv</vt:lpstr>
      </vt:variant>
      <vt:variant>
        <vt:i4>5</vt:i4>
      </vt:variant>
      <vt:variant>
        <vt:lpstr>Nadpisy snímků</vt:lpstr>
      </vt:variant>
      <vt:variant>
        <vt:i4>33</vt:i4>
      </vt:variant>
    </vt:vector>
  </HeadingPairs>
  <TitlesOfParts>
    <vt:vector size="45" baseType="lpstr">
      <vt:lpstr>Arial</vt:lpstr>
      <vt:lpstr>Calibri</vt:lpstr>
      <vt:lpstr>Calibri Light</vt:lpstr>
      <vt:lpstr>Century Gothic</vt:lpstr>
      <vt:lpstr>Verdana</vt:lpstr>
      <vt:lpstr>Wingdings</vt:lpstr>
      <vt:lpstr>Wingdings,Sans-Serif</vt:lpstr>
      <vt:lpstr>Motiv Office</vt:lpstr>
      <vt:lpstr>1_Vlastní návrh</vt:lpstr>
      <vt:lpstr>3_Vlastní návrh</vt:lpstr>
      <vt:lpstr>2_Vlastní návrh</vt:lpstr>
      <vt:lpstr>Vlastní návrh</vt:lpstr>
      <vt:lpstr>Prezentace aplikace PowerPoint</vt:lpstr>
      <vt:lpstr>Fiche 9:  Základní služby a vybavení šumperského venkova</vt:lpstr>
      <vt:lpstr>Článek 20 Základní služby a obnova vesnic ve venkovských oblastech  </vt:lpstr>
      <vt:lpstr>Článek 20 – základní podmínky</vt:lpstr>
      <vt:lpstr>Článek 20 – základní podmínky</vt:lpstr>
      <vt:lpstr>Fiche 9:  A) Veřejná prostranství v obcích</vt:lpstr>
      <vt:lpstr>Článek 20 – a) Veřejná prostranství v obcích</vt:lpstr>
      <vt:lpstr>Článek 20 – a) Veřejná prostranství v obcích</vt:lpstr>
      <vt:lpstr>Fiche 9:  B) Mateřské a základní školy</vt:lpstr>
      <vt:lpstr>Článek 20 – b) Mateřské a základní školy</vt:lpstr>
      <vt:lpstr>Článek 20 – b) Mateřské a základní školy</vt:lpstr>
      <vt:lpstr>Článek 20 – b) Mateřské a základní školy</vt:lpstr>
      <vt:lpstr>Fiche 9:  C) Hasičské zbrojnice</vt:lpstr>
      <vt:lpstr>Článek 20 – c) Hasičské zbrojnice</vt:lpstr>
      <vt:lpstr>Fiche 9:  D) Obchody pro obce</vt:lpstr>
      <vt:lpstr>Článek 20 – d) Obchody pro obce</vt:lpstr>
      <vt:lpstr>Článek 20 – d) Obchody pro obce</vt:lpstr>
      <vt:lpstr>Fiche 9:  E) Vybrané kulturní památky </vt:lpstr>
      <vt:lpstr>Článek 20 – e) Vybrané kulturní památky </vt:lpstr>
      <vt:lpstr>Článek 20 – e) Vybrané kulturní památky </vt:lpstr>
      <vt:lpstr>Fiche 9:  F) Spolková a kulturní činnost, knihovny</vt:lpstr>
      <vt:lpstr>Článek 20 – f) Kulturní a spolková zařízení včetně knihoven</vt:lpstr>
      <vt:lpstr>Článek 20 – f) Kulturní a spolková zařízení včetně knihoven</vt:lpstr>
      <vt:lpstr>Článek 20 – f) Kulturní a spolková zařízení včetně knihoven</vt:lpstr>
      <vt:lpstr>Článek 20 – f) Kulturní a spolková zařízení včetně knihoven</vt:lpstr>
      <vt:lpstr>Článek 20 – f) Kulturní a spolková zařízení včetně knihoven</vt:lpstr>
      <vt:lpstr>Fiche 9:  G) Stezky</vt:lpstr>
      <vt:lpstr>Článek 20 – g) Stezky</vt:lpstr>
      <vt:lpstr>Článek 20 – g) Stezky</vt:lpstr>
      <vt:lpstr>Fiche 9:  H) Muzea a expozice pro obce</vt:lpstr>
      <vt:lpstr>Článek 20 – h) Muzea pro obce</vt:lpstr>
      <vt:lpstr>Článek 20 – h) Muzea pro obce</vt:lpstr>
      <vt:lpstr>Děkuji za pozornost</vt:lpstr>
    </vt:vector>
  </TitlesOfParts>
  <Company>SZIF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Mazalová Lucie Ing.</dc:creator>
  <cp:lastModifiedBy>Kamila</cp:lastModifiedBy>
  <cp:revision>459</cp:revision>
  <dcterms:created xsi:type="dcterms:W3CDTF">2019-11-05T07:02:34Z</dcterms:created>
  <dcterms:modified xsi:type="dcterms:W3CDTF">2023-02-09T12:44:32Z</dcterms:modified>
</cp:coreProperties>
</file>