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9" r:id="rId2"/>
    <p:sldId id="27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76EB9-3C83-414E-8E58-209F76B3A2DD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EC540-1718-4E8D-8B76-EDB7C0E9F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175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EBD9-C5E1-4103-BC3D-F1C4FBB11C60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13F-A195-4B05-AC7C-BD8019542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EBD9-C5E1-4103-BC3D-F1C4FBB11C60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13F-A195-4B05-AC7C-BD8019542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EBD9-C5E1-4103-BC3D-F1C4FBB11C60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13F-A195-4B05-AC7C-BD8019542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EBD9-C5E1-4103-BC3D-F1C4FBB11C60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13F-A195-4B05-AC7C-BD8019542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EBD9-C5E1-4103-BC3D-F1C4FBB11C60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13F-A195-4B05-AC7C-BD8019542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EBD9-C5E1-4103-BC3D-F1C4FBB11C60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13F-A195-4B05-AC7C-BD8019542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EBD9-C5E1-4103-BC3D-F1C4FBB11C60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13F-A195-4B05-AC7C-BD8019542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EBD9-C5E1-4103-BC3D-F1C4FBB11C60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13F-A195-4B05-AC7C-BD8019542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EBD9-C5E1-4103-BC3D-F1C4FBB11C60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13F-A195-4B05-AC7C-BD8019542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EBD9-C5E1-4103-BC3D-F1C4FBB11C60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13F-A195-4B05-AC7C-BD8019542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EBD9-C5E1-4103-BC3D-F1C4FBB11C60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D13F-A195-4B05-AC7C-BD8019542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7EBD9-C5E1-4103-BC3D-F1C4FBB11C60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4D13F-A195-4B05-AC7C-BD8019542DF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umperskyvenkov.cz/projekty-pracovni-ceta-mas-kulturni-vybaveni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1352550" y="2529681"/>
          <a:ext cx="6438899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6571">
                  <a:extLst>
                    <a:ext uri="{9D8B030D-6E8A-4147-A177-3AD203B41FA5}">
                      <a16:colId xmlns:a16="http://schemas.microsoft.com/office/drawing/2014/main" val="2606365008"/>
                    </a:ext>
                  </a:extLst>
                </a:gridCol>
                <a:gridCol w="1739042">
                  <a:extLst>
                    <a:ext uri="{9D8B030D-6E8A-4147-A177-3AD203B41FA5}">
                      <a16:colId xmlns:a16="http://schemas.microsoft.com/office/drawing/2014/main" val="699882325"/>
                    </a:ext>
                  </a:extLst>
                </a:gridCol>
                <a:gridCol w="1028193">
                  <a:extLst>
                    <a:ext uri="{9D8B030D-6E8A-4147-A177-3AD203B41FA5}">
                      <a16:colId xmlns:a16="http://schemas.microsoft.com/office/drawing/2014/main" val="3252973014"/>
                    </a:ext>
                  </a:extLst>
                </a:gridCol>
                <a:gridCol w="825093">
                  <a:extLst>
                    <a:ext uri="{9D8B030D-6E8A-4147-A177-3AD203B41FA5}">
                      <a16:colId xmlns:a16="http://schemas.microsoft.com/office/drawing/2014/main" val="3035635597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položka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členové MAS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nečlenové + naši podnikatelé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soukromé akce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37961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sazba tranzit/km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00417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sekačka opotřebení/den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24533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struna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50065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86118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pivní sety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18867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podium 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81757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stan 1/2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19736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stan celý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55292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1/4 stanu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00479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TOI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86205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topidlo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3682936"/>
                  </a:ext>
                </a:extLst>
              </a:tr>
            </a:tbl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0" y="-89248"/>
            <a:ext cx="9144000" cy="7190656"/>
            <a:chOff x="0" y="-89248"/>
            <a:chExt cx="9144000" cy="7190656"/>
          </a:xfrm>
        </p:grpSpPr>
        <p:pic>
          <p:nvPicPr>
            <p:cNvPr id="4" name="Picture 3" descr="C:\Users\PC2\Desktop\fotky\vernirovice.jpg"/>
            <p:cNvPicPr>
              <a:picLocks noChangeAspect="1" noChangeArrowheads="1"/>
            </p:cNvPicPr>
            <p:nvPr/>
          </p:nvPicPr>
          <p:blipFill>
            <a:blip r:embed="rId2" cstate="print"/>
            <a:srcRect l="1045" t="-1050" r="10088" b="-2751"/>
            <a:stretch>
              <a:fillRect/>
            </a:stretch>
          </p:blipFill>
          <p:spPr bwMode="auto">
            <a:xfrm>
              <a:off x="0" y="-89248"/>
              <a:ext cx="9144000" cy="7190656"/>
            </a:xfrm>
            <a:prstGeom prst="rect">
              <a:avLst/>
            </a:prstGeom>
            <a:noFill/>
          </p:spPr>
        </p:pic>
        <p:sp>
          <p:nvSpPr>
            <p:cNvPr id="5" name="Obdélník 4"/>
            <p:cNvSpPr/>
            <p:nvPr/>
          </p:nvSpPr>
          <p:spPr>
            <a:xfrm>
              <a:off x="395536" y="332656"/>
              <a:ext cx="8352928" cy="6192688"/>
            </a:xfrm>
            <a:prstGeom prst="rect">
              <a:avLst/>
            </a:prstGeom>
            <a:solidFill>
              <a:schemeClr val="bg2">
                <a:alpha val="91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6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4400" b="1" noProof="0" dirty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</a:rPr>
              <a:t>Ceník kulturního vybavení 2024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 Light" pitchFamily="34" charset="0"/>
              <a:ea typeface="+mj-ea"/>
              <a:cs typeface="+mj-cs"/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683568" y="1340768"/>
            <a:ext cx="7632848" cy="0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915198"/>
              </p:ext>
            </p:extLst>
          </p:nvPr>
        </p:nvGraphicFramePr>
        <p:xfrm>
          <a:off x="827583" y="1524509"/>
          <a:ext cx="7488833" cy="44967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61">
                  <a:extLst>
                    <a:ext uri="{9D8B030D-6E8A-4147-A177-3AD203B41FA5}">
                      <a16:colId xmlns:a16="http://schemas.microsoft.com/office/drawing/2014/main" val="3889877539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176607206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49082634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4157476028"/>
                    </a:ext>
                  </a:extLst>
                </a:gridCol>
              </a:tblGrid>
              <a:tr h="1018415">
                <a:tc>
                  <a:txBody>
                    <a:bodyPr/>
                    <a:lstStyle/>
                    <a:p>
                      <a:pPr marL="88900" lvl="1" indent="0" algn="l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Položka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členové MAS</a:t>
                      </a:r>
                      <a:b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</a:br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+</a:t>
                      </a:r>
                      <a:b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</a:br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nečlenské</a:t>
                      </a:r>
                      <a: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neziskové </a:t>
                      </a:r>
                      <a:b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</a:br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organizace z území MAS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nečlenské</a:t>
                      </a:r>
                      <a: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 obce</a:t>
                      </a:r>
                    </a:p>
                    <a:p>
                      <a:pPr algn="ctr" fontAlgn="b"/>
                      <a: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+ </a:t>
                      </a:r>
                      <a:b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</a:br>
                      <a: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nečlenské neziskové </a:t>
                      </a:r>
                      <a:b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</a:br>
                      <a: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organizace mimo území MAS</a:t>
                      </a:r>
                      <a:endParaRPr lang="cs-CZ" sz="1200" b="1" i="0" u="none" strike="noStrike" kern="1200" dirty="0">
                        <a:solidFill>
                          <a:srgbClr val="000000"/>
                        </a:solidFill>
                        <a:latin typeface="Calibri Ligh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Ostatní subjekty/ </a:t>
                      </a:r>
                    </a:p>
                    <a:p>
                      <a:pPr algn="ctr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komerční užití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43939"/>
                  </a:ext>
                </a:extLst>
              </a:tr>
              <a:tr h="368342">
                <a:tc>
                  <a:txBody>
                    <a:bodyPr/>
                    <a:lstStyle/>
                    <a:p>
                      <a:pPr marL="88900" lvl="1" indent="0" algn="l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Pivní sety (15x)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1 000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2 000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4 000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817456"/>
                  </a:ext>
                </a:extLst>
              </a:tr>
              <a:tr h="368342">
                <a:tc>
                  <a:txBody>
                    <a:bodyPr/>
                    <a:lstStyle/>
                    <a:p>
                      <a:pPr marL="88900" lvl="1" indent="0" algn="l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Podium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4 000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8 000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10 000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287337"/>
                  </a:ext>
                </a:extLst>
              </a:tr>
              <a:tr h="368342">
                <a:tc>
                  <a:txBody>
                    <a:bodyPr/>
                    <a:lstStyle/>
                    <a:p>
                      <a:pPr marL="88900" lvl="1" indent="0" algn="l" defTabSz="914400" rtl="0" eaLnBrk="1" fontAlgn="b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Stan celý (12x20 m)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10 000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16 000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30 000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485824"/>
                  </a:ext>
                </a:extLst>
              </a:tr>
              <a:tr h="368342">
                <a:tc>
                  <a:txBody>
                    <a:bodyPr/>
                    <a:lstStyle/>
                    <a:p>
                      <a:pPr marL="88900" lvl="1" indent="0" algn="l" defTabSz="914400" rtl="0" eaLnBrk="1" fontAlgn="b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½ stanu (12x10 m)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5 000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8 000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20 000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638420"/>
                  </a:ext>
                </a:extLst>
              </a:tr>
              <a:tr h="368342">
                <a:tc>
                  <a:txBody>
                    <a:bodyPr/>
                    <a:lstStyle/>
                    <a:p>
                      <a:pPr marL="88900" lvl="1" indent="0" algn="l" defTabSz="914400" rtl="0" eaLnBrk="1" fontAlgn="b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Stan 12x5 m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3 000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6 000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12 000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632078"/>
                  </a:ext>
                </a:extLst>
              </a:tr>
              <a:tr h="634155">
                <a:tc>
                  <a:txBody>
                    <a:bodyPr/>
                    <a:lstStyle/>
                    <a:p>
                      <a:pPr marL="88900" lvl="1" indent="0" algn="l" defTabSz="914400" rtl="0" eaLnBrk="1" fontAlgn="b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Omyvatelné kelímky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Zdarma,</a:t>
                      </a:r>
                    </a:p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 při ztrátě 30 Kč/ks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Zdarma,</a:t>
                      </a:r>
                    </a:p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 při ztrátě 30 Kč/ks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Zdarma,</a:t>
                      </a:r>
                    </a:p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 při ztrátě 30 Kč/ks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760938"/>
                  </a:ext>
                </a:extLst>
              </a:tr>
              <a:tr h="634155">
                <a:tc>
                  <a:txBody>
                    <a:bodyPr/>
                    <a:lstStyle/>
                    <a:p>
                      <a:pPr marL="88900" lvl="1" indent="0" algn="l" defTabSz="914400" rtl="0" eaLnBrk="1" fontAlgn="b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Myčka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Podmínky individuálně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Podmínky individuálně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Podmínky individuálně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200421"/>
                  </a:ext>
                </a:extLst>
              </a:tr>
              <a:tr h="368342">
                <a:tc>
                  <a:txBody>
                    <a:bodyPr/>
                    <a:lstStyle/>
                    <a:p>
                      <a:pPr marL="88900" lvl="1" indent="0" algn="l" defTabSz="914400" rtl="0" eaLnBrk="1" fontAlgn="b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Plynové topidlo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 1000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1000 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13800"/>
                  </a:ext>
                </a:extLst>
              </a:tr>
            </a:tbl>
          </a:graphicData>
        </a:graphic>
      </p:graphicFrame>
      <p:pic>
        <p:nvPicPr>
          <p:cNvPr id="10" name="Picture 4" descr="Šumperský venkov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171" y="5774691"/>
            <a:ext cx="1080120" cy="113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869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1352550" y="2529681"/>
          <a:ext cx="6438899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6571">
                  <a:extLst>
                    <a:ext uri="{9D8B030D-6E8A-4147-A177-3AD203B41FA5}">
                      <a16:colId xmlns:a16="http://schemas.microsoft.com/office/drawing/2014/main" val="2606365008"/>
                    </a:ext>
                  </a:extLst>
                </a:gridCol>
                <a:gridCol w="1739042">
                  <a:extLst>
                    <a:ext uri="{9D8B030D-6E8A-4147-A177-3AD203B41FA5}">
                      <a16:colId xmlns:a16="http://schemas.microsoft.com/office/drawing/2014/main" val="699882325"/>
                    </a:ext>
                  </a:extLst>
                </a:gridCol>
                <a:gridCol w="1028193">
                  <a:extLst>
                    <a:ext uri="{9D8B030D-6E8A-4147-A177-3AD203B41FA5}">
                      <a16:colId xmlns:a16="http://schemas.microsoft.com/office/drawing/2014/main" val="3252973014"/>
                    </a:ext>
                  </a:extLst>
                </a:gridCol>
                <a:gridCol w="825093">
                  <a:extLst>
                    <a:ext uri="{9D8B030D-6E8A-4147-A177-3AD203B41FA5}">
                      <a16:colId xmlns:a16="http://schemas.microsoft.com/office/drawing/2014/main" val="3035635597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položka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členové MAS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nečlenové + naši podnikatelé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soukromé akce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37961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sazba tranzit/km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00417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sekačka opotřebení/den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24533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struna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50065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86118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pivní sety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18867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podium 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81757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stan 1/2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19736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stan celý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55292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1/4 stanu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00479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TOI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86205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topidlo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3682936"/>
                  </a:ext>
                </a:extLst>
              </a:tr>
            </a:tbl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-29688" y="-73355"/>
            <a:ext cx="9144000" cy="7190656"/>
            <a:chOff x="0" y="-89248"/>
            <a:chExt cx="9144000" cy="7190656"/>
          </a:xfrm>
        </p:grpSpPr>
        <p:pic>
          <p:nvPicPr>
            <p:cNvPr id="4" name="Picture 3" descr="C:\Users\PC2\Desktop\fotky\vernirovice.jpg"/>
            <p:cNvPicPr>
              <a:picLocks noChangeAspect="1" noChangeArrowheads="1"/>
            </p:cNvPicPr>
            <p:nvPr/>
          </p:nvPicPr>
          <p:blipFill>
            <a:blip r:embed="rId2" cstate="print"/>
            <a:srcRect l="1045" t="-1050" r="10088" b="-2751"/>
            <a:stretch>
              <a:fillRect/>
            </a:stretch>
          </p:blipFill>
          <p:spPr bwMode="auto">
            <a:xfrm>
              <a:off x="0" y="-89248"/>
              <a:ext cx="9144000" cy="7190656"/>
            </a:xfrm>
            <a:prstGeom prst="rect">
              <a:avLst/>
            </a:prstGeom>
            <a:noFill/>
          </p:spPr>
        </p:pic>
        <p:sp>
          <p:nvSpPr>
            <p:cNvPr id="5" name="Obdélník 4"/>
            <p:cNvSpPr/>
            <p:nvPr/>
          </p:nvSpPr>
          <p:spPr>
            <a:xfrm>
              <a:off x="395536" y="332656"/>
              <a:ext cx="8352928" cy="6192688"/>
            </a:xfrm>
            <a:prstGeom prst="rect">
              <a:avLst/>
            </a:prstGeom>
            <a:solidFill>
              <a:schemeClr val="bg2">
                <a:alpha val="91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6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4400" b="1" noProof="0" dirty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</a:rPr>
              <a:t>Ceník 2024 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 Light" pitchFamily="34" charset="0"/>
              <a:ea typeface="+mj-ea"/>
              <a:cs typeface="+mj-cs"/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683568" y="1340768"/>
            <a:ext cx="7632848" cy="0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 descr="Šumperský venkov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1" y="5657648"/>
            <a:ext cx="1080120" cy="113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886247"/>
              </p:ext>
            </p:extLst>
          </p:nvPr>
        </p:nvGraphicFramePr>
        <p:xfrm>
          <a:off x="827583" y="1524508"/>
          <a:ext cx="7488833" cy="1832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61">
                  <a:extLst>
                    <a:ext uri="{9D8B030D-6E8A-4147-A177-3AD203B41FA5}">
                      <a16:colId xmlns:a16="http://schemas.microsoft.com/office/drawing/2014/main" val="3889877539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176607206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490826348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4157476028"/>
                    </a:ext>
                  </a:extLst>
                </a:gridCol>
              </a:tblGrid>
              <a:tr h="1328428">
                <a:tc>
                  <a:txBody>
                    <a:bodyPr/>
                    <a:lstStyle/>
                    <a:p>
                      <a:pPr marL="268288" lvl="1" indent="0" algn="l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Položka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členové MAS</a:t>
                      </a:r>
                      <a:b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</a:br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+</a:t>
                      </a:r>
                      <a:b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</a:br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nečlenské</a:t>
                      </a:r>
                      <a: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neziskové </a:t>
                      </a:r>
                    </a:p>
                    <a:p>
                      <a:pPr algn="ctr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organizace z území MAS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nečlenské</a:t>
                      </a:r>
                      <a: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 obce</a:t>
                      </a:r>
                    </a:p>
                    <a:p>
                      <a:pPr algn="ctr" fontAlgn="b"/>
                      <a: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+ </a:t>
                      </a:r>
                      <a:b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</a:br>
                      <a: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nečlenské neziskové </a:t>
                      </a:r>
                      <a:b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</a:br>
                      <a:r>
                        <a:rPr lang="cs-CZ" sz="1200" b="1" i="0" u="none" strike="noStrike" kern="1200" baseline="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organizace mimo území MAS</a:t>
                      </a:r>
                      <a:endParaRPr lang="cs-CZ" sz="1200" b="1" i="0" u="none" strike="noStrike" kern="1200" dirty="0">
                        <a:solidFill>
                          <a:srgbClr val="000000"/>
                        </a:solidFill>
                        <a:latin typeface="Calibri Ligh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Ostatní subjekty/ </a:t>
                      </a:r>
                    </a:p>
                    <a:p>
                      <a:pPr algn="ctr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komerční užití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4393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268288" lvl="1" indent="0" algn="l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Cena </a:t>
                      </a:r>
                    </a:p>
                    <a:p>
                      <a:pPr marL="268288" lvl="1" indent="0" algn="l" fontAlgn="b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za práci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1 den/300,--Kč/</a:t>
                      </a:r>
                    </a:p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1 pracovník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1 </a:t>
                      </a:r>
                      <a:r>
                        <a:rPr lang="cs-CZ" sz="1200" b="0" i="0" u="none" strike="noStrike" kern="1200" dirty="0" smtClean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den/400</a:t>
                      </a:r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,--Kč/</a:t>
                      </a:r>
                    </a:p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1 pracovník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1 </a:t>
                      </a:r>
                      <a:r>
                        <a:rPr lang="cs-CZ" sz="1200" b="0" i="0" u="none" strike="noStrike" kern="1200" dirty="0" smtClean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den/400</a:t>
                      </a:r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,--Kč/</a:t>
                      </a:r>
                    </a:p>
                    <a:p>
                      <a:pPr algn="ctr" fontAlgn="b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+mn-ea"/>
                          <a:cs typeface="+mn-cs"/>
                        </a:rPr>
                        <a:t>1 pracovník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817456"/>
                  </a:ext>
                </a:extLst>
              </a:tr>
            </a:tbl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827583" y="3948183"/>
            <a:ext cx="78592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Více informací k vybavení: </a:t>
            </a:r>
          </a:p>
          <a:p>
            <a:r>
              <a:rPr lang="cs-CZ" dirty="0">
                <a:hlinkClick r:id="rId5"/>
              </a:rPr>
              <a:t>www.sumperskyvenkov.cz/projekty-pracovni-ceta-mas-kulturni-vybaveni</a:t>
            </a:r>
            <a:endParaRPr lang="cs-CZ" dirty="0"/>
          </a:p>
          <a:p>
            <a:endParaRPr lang="cs-CZ" dirty="0"/>
          </a:p>
          <a:p>
            <a:r>
              <a:rPr lang="cs-CZ" dirty="0"/>
              <a:t>Transit MAS (přeprava pracovníků):</a:t>
            </a:r>
          </a:p>
          <a:p>
            <a:r>
              <a:rPr lang="cs-CZ" dirty="0"/>
              <a:t>dle aktuální ceny pohonných hmot na trhu v daném období</a:t>
            </a:r>
          </a:p>
        </p:txBody>
      </p:sp>
    </p:spTree>
    <p:extLst>
      <p:ext uri="{BB962C8B-B14F-4D97-AF65-F5344CB8AC3E}">
        <p14:creationId xmlns:p14="http://schemas.microsoft.com/office/powerpoint/2010/main" val="33115579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289</Words>
  <Application>Microsoft Office PowerPoint</Application>
  <PresentationFormat>Předvádění na obrazovce (4:3)</PresentationFormat>
  <Paragraphs>133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PC2</dc:creator>
  <cp:lastModifiedBy>Kamila</cp:lastModifiedBy>
  <cp:revision>95</cp:revision>
  <dcterms:created xsi:type="dcterms:W3CDTF">2016-12-12T17:15:19Z</dcterms:created>
  <dcterms:modified xsi:type="dcterms:W3CDTF">2024-02-26T08:00:18Z</dcterms:modified>
</cp:coreProperties>
</file>